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81" r:id="rId1"/>
  </p:sldMasterIdLst>
  <p:notesMasterIdLst>
    <p:notesMasterId r:id="rId81"/>
  </p:notesMasterIdLst>
  <p:sldIdLst>
    <p:sldId id="388" r:id="rId2"/>
    <p:sldId id="389" r:id="rId3"/>
    <p:sldId id="316" r:id="rId4"/>
    <p:sldId id="357" r:id="rId5"/>
    <p:sldId id="358" r:id="rId6"/>
    <p:sldId id="390" r:id="rId7"/>
    <p:sldId id="359" r:id="rId8"/>
    <p:sldId id="360" r:id="rId9"/>
    <p:sldId id="361" r:id="rId10"/>
    <p:sldId id="362" r:id="rId11"/>
    <p:sldId id="391" r:id="rId12"/>
    <p:sldId id="317" r:id="rId13"/>
    <p:sldId id="319" r:id="rId14"/>
    <p:sldId id="392" r:id="rId15"/>
    <p:sldId id="320" r:id="rId16"/>
    <p:sldId id="321" r:id="rId17"/>
    <p:sldId id="322" r:id="rId18"/>
    <p:sldId id="393" r:id="rId19"/>
    <p:sldId id="323" r:id="rId20"/>
    <p:sldId id="324" r:id="rId21"/>
    <p:sldId id="325" r:id="rId22"/>
    <p:sldId id="394" r:id="rId23"/>
    <p:sldId id="318" r:id="rId24"/>
    <p:sldId id="327" r:id="rId25"/>
    <p:sldId id="328" r:id="rId26"/>
    <p:sldId id="351" r:id="rId27"/>
    <p:sldId id="395" r:id="rId28"/>
    <p:sldId id="329" r:id="rId29"/>
    <p:sldId id="330" r:id="rId30"/>
    <p:sldId id="331" r:id="rId31"/>
    <p:sldId id="332" r:id="rId32"/>
    <p:sldId id="383" r:id="rId33"/>
    <p:sldId id="384" r:id="rId34"/>
    <p:sldId id="385" r:id="rId35"/>
    <p:sldId id="334" r:id="rId36"/>
    <p:sldId id="335" r:id="rId37"/>
    <p:sldId id="337" r:id="rId38"/>
    <p:sldId id="396" r:id="rId39"/>
    <p:sldId id="405" r:id="rId40"/>
    <p:sldId id="333" r:id="rId41"/>
    <p:sldId id="336" r:id="rId42"/>
    <p:sldId id="338" r:id="rId43"/>
    <p:sldId id="406" r:id="rId44"/>
    <p:sldId id="339" r:id="rId45"/>
    <p:sldId id="341" r:id="rId46"/>
    <p:sldId id="345" r:id="rId47"/>
    <p:sldId id="343" r:id="rId48"/>
    <p:sldId id="342" r:id="rId49"/>
    <p:sldId id="344" r:id="rId50"/>
    <p:sldId id="340" r:id="rId51"/>
    <p:sldId id="387" r:id="rId52"/>
    <p:sldId id="346" r:id="rId53"/>
    <p:sldId id="347" r:id="rId54"/>
    <p:sldId id="348" r:id="rId55"/>
    <p:sldId id="397" r:id="rId56"/>
    <p:sldId id="350" r:id="rId57"/>
    <p:sldId id="398" r:id="rId58"/>
    <p:sldId id="352" r:id="rId59"/>
    <p:sldId id="353" r:id="rId60"/>
    <p:sldId id="354" r:id="rId61"/>
    <p:sldId id="355" r:id="rId62"/>
    <p:sldId id="356" r:id="rId63"/>
    <p:sldId id="399" r:id="rId64"/>
    <p:sldId id="363" r:id="rId65"/>
    <p:sldId id="364" r:id="rId66"/>
    <p:sldId id="365" r:id="rId67"/>
    <p:sldId id="349" r:id="rId68"/>
    <p:sldId id="366" r:id="rId69"/>
    <p:sldId id="367" r:id="rId70"/>
    <p:sldId id="368" r:id="rId71"/>
    <p:sldId id="370" r:id="rId72"/>
    <p:sldId id="371" r:id="rId73"/>
    <p:sldId id="372" r:id="rId74"/>
    <p:sldId id="373" r:id="rId75"/>
    <p:sldId id="374" r:id="rId76"/>
    <p:sldId id="375" r:id="rId77"/>
    <p:sldId id="376" r:id="rId78"/>
    <p:sldId id="377" r:id="rId79"/>
    <p:sldId id="401" r:id="rId80"/>
  </p:sldIdLst>
  <p:sldSz cx="10475913" cy="7345363"/>
  <p:notesSz cx="7315200" cy="96012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50902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01804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52706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3608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545110" algn="l" defTabSz="10180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3054131" algn="l" defTabSz="10180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563150" algn="l" defTabSz="10180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4072175" algn="l" defTabSz="10180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F2F2F2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18" autoAdjust="0"/>
    <p:restoredTop sz="91805" autoAdjust="0"/>
  </p:normalViewPr>
  <p:slideViewPr>
    <p:cSldViewPr snapToObjects="1" showGuides="1">
      <p:cViewPr>
        <p:scale>
          <a:sx n="80" d="100"/>
          <a:sy n="80" d="100"/>
        </p:scale>
        <p:origin x="-5166" y="-2178"/>
      </p:cViewPr>
      <p:guideLst>
        <p:guide orient="horz" pos="4549"/>
        <p:guide orient="horz" pos="448"/>
        <p:guide orient="horz" pos="4485"/>
        <p:guide orient="horz" pos="4208"/>
        <p:guide orient="horz" pos="78"/>
        <p:guide orient="horz" pos="638"/>
        <p:guide pos="78"/>
        <p:guide pos="6336"/>
        <p:guide pos="3300"/>
        <p:guide pos="6523"/>
      </p:guideLst>
    </p:cSldViewPr>
  </p:slideViewPr>
  <p:outlineViewPr>
    <p:cViewPr>
      <p:scale>
        <a:sx n="33" d="100"/>
        <a:sy n="33" d="100"/>
      </p:scale>
      <p:origin x="0" y="3753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0" d="100"/>
        <a:sy n="170" d="100"/>
      </p:scale>
      <p:origin x="0" y="20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2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357" cy="479613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143209" y="1"/>
            <a:ext cx="3170357" cy="479613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pPr>
              <a:defRPr/>
            </a:pPr>
            <a:fld id="{B02CBC8D-7FF1-4B43-ABC6-A4EEF6542E73}" type="datetimeFigureOut">
              <a:rPr lang="en-US"/>
              <a:pPr>
                <a:defRPr/>
              </a:pPr>
              <a:t>5/31/2021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89025" y="719138"/>
            <a:ext cx="5137150" cy="3602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30867" y="4560794"/>
            <a:ext cx="5853468" cy="4320987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 smtClean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120098"/>
            <a:ext cx="3170357" cy="479613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143209" y="9120098"/>
            <a:ext cx="3170357" cy="479613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pPr>
              <a:defRPr/>
            </a:pPr>
            <a:fld id="{4C521E26-A184-4C74-AB33-274557BF7407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2316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09021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18044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27065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36087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545110" algn="l" defTabSz="101804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054131" algn="l" defTabSz="101804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563150" algn="l" defTabSz="101804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072175" algn="l" defTabSz="101804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89025" y="719138"/>
            <a:ext cx="5137150" cy="36020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The notification message is used to send error messages between peers</a:t>
            </a:r>
          </a:p>
          <a:p>
            <a:r>
              <a:rPr lang="de-DE" altLang="de-DE" smtClean="0"/>
              <a:t>Depending on the type of error.</a:t>
            </a:r>
          </a:p>
          <a:p>
            <a:r>
              <a:rPr lang="de-DE" altLang="de-DE" smtClean="0"/>
              <a:t>For Hold Time Expired, the default BGP timeout is 3 minutes. (longer than 1 minute of tcp)</a:t>
            </a:r>
          </a:p>
        </p:txBody>
      </p:sp>
      <p:sp>
        <p:nvSpPr>
          <p:cNvPr id="87044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527BB44-90E6-402B-A7EC-059D3E8F7092}" type="slidenum">
              <a:rPr lang="en-US" altLang="de-DE" smtClean="0"/>
              <a:pPr/>
              <a:t>7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89025" y="719138"/>
            <a:ext cx="5137150" cy="36020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211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2013 – Ukrainian Telco provider VEGA announced British Telecom routes…</a:t>
            </a:r>
          </a:p>
        </p:txBody>
      </p:sp>
      <p:sp>
        <p:nvSpPr>
          <p:cNvPr id="94212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D409091-C04B-48F0-997E-253FF9077D22}" type="slidenum">
              <a:rPr lang="en-US" altLang="de-DE" smtClean="0"/>
              <a:pPr/>
              <a:t>48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89025" y="719138"/>
            <a:ext cx="5137150" cy="36020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2014 – 1 … clients of mining pools delivered their findings to the „wrong“ pool…</a:t>
            </a:r>
          </a:p>
        </p:txBody>
      </p:sp>
      <p:sp>
        <p:nvSpPr>
          <p:cNvPr id="95236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146F1BA-4A80-4D38-8A7F-F604D0B86BD8}" type="slidenum">
              <a:rPr lang="en-US" altLang="de-DE" smtClean="0"/>
              <a:pPr/>
              <a:t>49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89025" y="719138"/>
            <a:ext cx="5137150" cy="36020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59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2014 – 2 China again, this time: China Telecom</a:t>
            </a:r>
          </a:p>
        </p:txBody>
      </p:sp>
      <p:sp>
        <p:nvSpPr>
          <p:cNvPr id="96260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555B52E-680D-4D91-B757-4C3D189255EC}" type="slidenum">
              <a:rPr lang="en-US" altLang="de-DE" smtClean="0"/>
              <a:pPr/>
              <a:t>50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89025" y="719138"/>
            <a:ext cx="5137150" cy="36020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283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2014 – 2 China again, this time: China Telecom</a:t>
            </a:r>
          </a:p>
        </p:txBody>
      </p:sp>
      <p:sp>
        <p:nvSpPr>
          <p:cNvPr id="97284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6FD8F4E-6CB3-4097-A5B9-75833AE65502}" type="slidenum">
              <a:rPr lang="en-US" altLang="de-DE" smtClean="0"/>
              <a:pPr/>
              <a:t>51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89025" y="719138"/>
            <a:ext cx="5137150" cy="36020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307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OrigTransAS: origin of path 1 announces itself as transit AS in path 2</a:t>
            </a:r>
          </a:p>
          <a:p>
            <a:r>
              <a:rPr lang="de-DE" altLang="de-DE" smtClean="0"/>
              <a:t>SplitView: an AS p_i announces different routes to different neighbors (e.g. policies)</a:t>
            </a:r>
          </a:p>
          <a:p>
            <a:r>
              <a:rPr lang="de-DE" altLang="de-DE" smtClean="0"/>
              <a:t>DistinctPaths: Totally different routes for the prefix d.</a:t>
            </a:r>
          </a:p>
          <a:p>
            <a:r>
              <a:rPr lang="de-DE" altLang="de-DE" smtClean="0"/>
              <a:t>Sub-MOAS: legal in BGP and resolved by its decision process.</a:t>
            </a:r>
          </a:p>
        </p:txBody>
      </p:sp>
      <p:sp>
        <p:nvSpPr>
          <p:cNvPr id="98308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C9A32DC-7B55-430E-B018-B4ACB56C3FCA}" type="slidenum">
              <a:rPr lang="en-US" altLang="de-DE" smtClean="0"/>
              <a:pPr/>
              <a:t>62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89025" y="719138"/>
            <a:ext cx="5137150" cy="36020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307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OrigTransAS: origin of path 1 announces itself as transit AS in path 2</a:t>
            </a:r>
          </a:p>
          <a:p>
            <a:r>
              <a:rPr lang="de-DE" altLang="de-DE" smtClean="0"/>
              <a:t>SplitView: an AS p_i announces different routes to different neighbors (e.g. policies)</a:t>
            </a:r>
          </a:p>
          <a:p>
            <a:r>
              <a:rPr lang="de-DE" altLang="de-DE" smtClean="0"/>
              <a:t>DistinctPaths: Totally different routes for the prefix d.</a:t>
            </a:r>
          </a:p>
          <a:p>
            <a:r>
              <a:rPr lang="de-DE" altLang="de-DE" smtClean="0"/>
              <a:t>Sub-MOAS: legal in BGP and resolved by its decision process.</a:t>
            </a:r>
          </a:p>
        </p:txBody>
      </p:sp>
      <p:sp>
        <p:nvSpPr>
          <p:cNvPr id="98308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C9A32DC-7B55-430E-B018-B4ACB56C3FCA}" type="slidenum">
              <a:rPr lang="en-US" altLang="de-DE" smtClean="0"/>
              <a:pPr/>
              <a:t>63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89025" y="719138"/>
            <a:ext cx="5137150" cy="36020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1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smtClean="0"/>
          </a:p>
        </p:txBody>
      </p:sp>
      <p:sp>
        <p:nvSpPr>
          <p:cNvPr id="99332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756865E-17A1-4BC2-BC46-6D578B507445}" type="slidenum">
              <a:rPr lang="en-US" altLang="de-DE" smtClean="0"/>
              <a:pPr/>
              <a:t>64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89025" y="719138"/>
            <a:ext cx="5137150" cy="36020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035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smtClean="0"/>
          </a:p>
        </p:txBody>
      </p:sp>
      <p:sp>
        <p:nvSpPr>
          <p:cNvPr id="100356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8DC820D-7DE1-439C-977A-BF59DC1C55A8}" type="slidenum">
              <a:rPr lang="en-US" altLang="de-DE" smtClean="0"/>
              <a:pPr/>
              <a:t>65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89025" y="719138"/>
            <a:ext cx="5137150" cy="36020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1379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smtClean="0"/>
          </a:p>
        </p:txBody>
      </p:sp>
      <p:sp>
        <p:nvSpPr>
          <p:cNvPr id="101380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DFA7747-61C8-496A-A80E-F9780CCC4096}" type="slidenum">
              <a:rPr lang="en-US" altLang="de-DE" smtClean="0"/>
              <a:pPr/>
              <a:t>66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89025" y="719138"/>
            <a:ext cx="5137150" cy="36020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03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Let us define beta as shown on this slide.</a:t>
            </a:r>
          </a:p>
          <a:p>
            <a:r>
              <a:rPr lang="de-DE" altLang="de-DE" smtClean="0"/>
              <a:t>a is the attacker, t is true origin and v is the route receiving AS</a:t>
            </a:r>
          </a:p>
        </p:txBody>
      </p:sp>
      <p:sp>
        <p:nvSpPr>
          <p:cNvPr id="102404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4D75852-6201-4493-8009-50431F3DC45F}" type="slidenum">
              <a:rPr lang="en-US" altLang="de-DE" smtClean="0"/>
              <a:pPr/>
              <a:t>69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89025" y="719138"/>
            <a:ext cx="5137150" cy="36020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067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Withdrawn routes =&gt; same format as NLRI: length and prefix</a:t>
            </a:r>
          </a:p>
          <a:p>
            <a:r>
              <a:rPr lang="de-DE" altLang="de-DE" smtClean="0"/>
              <a:t>Path attributes = number of attributes, containing the path of new (or readvertised) routes</a:t>
            </a:r>
          </a:p>
          <a:p>
            <a:r>
              <a:rPr lang="de-DE" altLang="de-DE" smtClean="0"/>
              <a:t>Flags: (Optional, Transitive, Partial, Extended)</a:t>
            </a:r>
          </a:p>
          <a:p>
            <a:r>
              <a:rPr lang="de-DE" altLang="de-DE" smtClean="0"/>
              <a:t>Attribute Type: (Origin, AS Path, Next hop, MED, Local Pref)</a:t>
            </a:r>
          </a:p>
          <a:p>
            <a:r>
              <a:rPr lang="de-DE" altLang="de-DE" smtClean="0"/>
              <a:t>NLRI =&gt; prefix length and the corresponding prefix</a:t>
            </a:r>
          </a:p>
          <a:p>
            <a:r>
              <a:rPr lang="de-DE" altLang="de-DE" smtClean="0"/>
              <a:t>On multiple NLRI, the given path attributes apply for each prefix</a:t>
            </a:r>
          </a:p>
        </p:txBody>
      </p:sp>
      <p:sp>
        <p:nvSpPr>
          <p:cNvPr id="88068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DCA9A3A-C67B-4A50-9B10-4A3C88176C3C}" type="slidenum">
              <a:rPr lang="en-US" altLang="de-DE" smtClean="0"/>
              <a:pPr/>
              <a:t>8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89025" y="719138"/>
            <a:ext cx="5137150" cy="36020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3427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Let us define beta as shown on this slide.</a:t>
            </a:r>
          </a:p>
          <a:p>
            <a:r>
              <a:rPr lang="de-DE" altLang="de-DE" smtClean="0"/>
              <a:t>a is the attacker, t is true origin and v is the route receiving AS</a:t>
            </a:r>
          </a:p>
        </p:txBody>
      </p:sp>
      <p:sp>
        <p:nvSpPr>
          <p:cNvPr id="103428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B4FBA9E-16A2-44AC-A324-5F626173F50B}" type="slidenum">
              <a:rPr lang="en-US" altLang="de-DE" smtClean="0"/>
              <a:pPr/>
              <a:t>70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89025" y="719138"/>
            <a:ext cx="5137150" cy="36020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1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There is one import filter per BGP peer.</a:t>
            </a:r>
          </a:p>
          <a:p>
            <a:r>
              <a:rPr lang="de-DE" altLang="de-DE" smtClean="0"/>
              <a:t>Routes are filtered _before_ imported to the Loc-RIB (contains all acceptable paths to multiple prefixes)</a:t>
            </a:r>
          </a:p>
          <a:p>
            <a:r>
              <a:rPr lang="de-DE" altLang="de-DE" smtClean="0"/>
              <a:t>Routes are filtered _before_ exported to the Adj-RIB-Out for each peer.</a:t>
            </a:r>
          </a:p>
          <a:p>
            <a:endParaRPr lang="de-DE" altLang="de-DE" smtClean="0"/>
          </a:p>
          <a:p>
            <a:r>
              <a:rPr lang="de-DE" altLang="de-DE" smtClean="0"/>
              <a:t>RIB = Routing Information Base</a:t>
            </a:r>
          </a:p>
          <a:p>
            <a:r>
              <a:rPr lang="de-DE" altLang="de-DE" smtClean="0"/>
              <a:t>Loc-RIB = Local RIB</a:t>
            </a:r>
          </a:p>
          <a:p>
            <a:r>
              <a:rPr lang="de-DE" altLang="de-DE" smtClean="0"/>
              <a:t>FIB = Forwarding Information Base = actual routing table of this system</a:t>
            </a:r>
          </a:p>
        </p:txBody>
      </p:sp>
      <p:sp>
        <p:nvSpPr>
          <p:cNvPr id="89092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5C9B81E-BFB3-442C-94AD-F763D127D66A}" type="slidenum">
              <a:rPr lang="en-US" altLang="de-DE" smtClean="0"/>
              <a:pPr/>
              <a:t>9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89025" y="719138"/>
            <a:ext cx="5137150" cy="36020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smtClean="0"/>
          </a:p>
        </p:txBody>
      </p:sp>
      <p:sp>
        <p:nvSpPr>
          <p:cNvPr id="90116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17FB5A5-EF92-4347-9255-FD6FF6E934E2}" type="slidenum">
              <a:rPr lang="en-US" altLang="de-DE" smtClean="0"/>
              <a:pPr/>
              <a:t>10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090613" y="1171575"/>
            <a:ext cx="5133975" cy="36004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Animation</a:t>
            </a:r>
          </a:p>
          <a:p>
            <a:r>
              <a:rPr lang="de-DE" baseline="0" dirty="0" smtClean="0"/>
              <a:t>	Internet-Core „Tier-1“-AS</a:t>
            </a:r>
          </a:p>
          <a:p>
            <a:r>
              <a:rPr lang="de-DE" baseline="0" dirty="0" smtClean="0"/>
              <a:t>	Tier-2 AS</a:t>
            </a:r>
          </a:p>
          <a:p>
            <a:r>
              <a:rPr lang="de-DE" baseline="0" dirty="0" smtClean="0"/>
              <a:t>	Tier-3 AS</a:t>
            </a:r>
          </a:p>
          <a:p>
            <a:r>
              <a:rPr lang="de-DE" baseline="0" dirty="0" smtClean="0"/>
              <a:t>Kürzeste Wege</a:t>
            </a:r>
          </a:p>
          <a:p>
            <a:endParaRPr lang="de-DE" baseline="0" dirty="0" smtClean="0"/>
          </a:p>
          <a:p>
            <a:r>
              <a:rPr lang="de-DE" baseline="0" dirty="0" smtClean="0"/>
              <a:t>Animation bis „Jedes AS schickt </a:t>
            </a:r>
            <a:r>
              <a:rPr lang="de-DE" baseline="0" dirty="0" err="1" smtClean="0"/>
              <a:t>Prefixe</a:t>
            </a:r>
            <a:r>
              <a:rPr lang="de-DE" baseline="0" dirty="0" smtClean="0"/>
              <a:t>“</a:t>
            </a:r>
            <a:endParaRPr lang="de-DE" dirty="0" smtClean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de-DE" smtClean="0"/>
              <a:t>Präsentationstitel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fld id="{B7A63F75-8E62-46A9-AD70-E24F1858D9B6}" type="datetime1">
              <a:rPr lang="de-DE" smtClean="0"/>
              <a:pPr/>
              <a:t>31.05.2021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Autor/Veranstaltung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210A4-2901-42F9-8CA9-E251F67383C7}" type="slidenum">
              <a:rPr lang="de-DE" smtClean="0"/>
              <a:pPr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8671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090613" y="1171575"/>
            <a:ext cx="5133975" cy="36004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Betroffen / Vielleicht</a:t>
            </a:r>
            <a:r>
              <a:rPr lang="de-DE" baseline="0" dirty="0" smtClean="0"/>
              <a:t> / Nicht betroffen =&gt; Kürzeste Wege</a:t>
            </a:r>
          </a:p>
          <a:p>
            <a:r>
              <a:rPr lang="de-DE" baseline="0" dirty="0" smtClean="0"/>
              <a:t>Partitionierung des Internets später =&gt; Beispiel aus dem Leben</a:t>
            </a:r>
            <a:endParaRPr lang="de-DE" dirty="0" smtClean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de-DE" smtClean="0"/>
              <a:t>Präsentationstitel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fld id="{B7A63F75-8E62-46A9-AD70-E24F1858D9B6}" type="datetime1">
              <a:rPr lang="de-DE" smtClean="0"/>
              <a:pPr/>
              <a:t>31.05.2021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Autor/Veranstaltung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210A4-2901-42F9-8CA9-E251F67383C7}" type="slidenum">
              <a:rPr lang="de-DE" smtClean="0"/>
              <a:pPr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8671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89025" y="719138"/>
            <a:ext cx="5137150" cy="36020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9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2008 – Pakistan Telecom</a:t>
            </a:r>
          </a:p>
        </p:txBody>
      </p:sp>
      <p:sp>
        <p:nvSpPr>
          <p:cNvPr id="91140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AD9D63B-7AFE-42E8-AB63-296142DBF57A}" type="slidenum">
              <a:rPr lang="en-US" altLang="de-DE" smtClean="0"/>
              <a:pPr/>
              <a:t>45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89025" y="719138"/>
            <a:ext cx="5137150" cy="36020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2010 IDC China Telecommunications</a:t>
            </a:r>
          </a:p>
        </p:txBody>
      </p:sp>
      <p:sp>
        <p:nvSpPr>
          <p:cNvPr id="92164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B84E819-7247-4296-B15D-58504D63DD43}" type="slidenum">
              <a:rPr lang="en-US" altLang="de-DE" smtClean="0"/>
              <a:pPr/>
              <a:t>46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89025" y="719138"/>
            <a:ext cx="5137150" cy="36020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7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2010 – A small Australian internet service provider announced routes for nearly the whole Internet</a:t>
            </a:r>
          </a:p>
        </p:txBody>
      </p:sp>
      <p:sp>
        <p:nvSpPr>
          <p:cNvPr id="93188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11228A7-76B7-4FDD-95E2-FA2E80AA762E}" type="slidenum">
              <a:rPr lang="en-US" altLang="de-DE" smtClean="0"/>
              <a:pPr/>
              <a:t>47</a:t>
            </a:fld>
            <a:endParaRPr lang="en-US" altLang="de-DE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27"/>
          <p:cNvGrpSpPr>
            <a:grpSpLocks noChangeAspect="1"/>
          </p:cNvGrpSpPr>
          <p:nvPr/>
        </p:nvGrpSpPr>
        <p:grpSpPr>
          <a:xfrm>
            <a:off x="4294248" y="6"/>
            <a:ext cx="6188686" cy="7345363"/>
            <a:chOff x="3778209" y="0"/>
            <a:chExt cx="5444993" cy="5184775"/>
          </a:xfrm>
        </p:grpSpPr>
        <p:pic>
          <p:nvPicPr>
            <p:cNvPr id="29" name="Grafik 2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8209" y="0"/>
              <a:ext cx="5444993" cy="5184775"/>
            </a:xfrm>
            <a:prstGeom prst="rect">
              <a:avLst/>
            </a:prstGeom>
          </p:spPr>
        </p:pic>
        <p:pic>
          <p:nvPicPr>
            <p:cNvPr id="30" name="Grafik 29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0771" y="1620454"/>
              <a:ext cx="1975907" cy="26532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73904" y="2244654"/>
            <a:ext cx="5728378" cy="510018"/>
          </a:xfrm>
        </p:spPr>
        <p:txBody>
          <a:bodyPr wrap="none" bIns="0" anchor="b" anchorCtr="0"/>
          <a:lstStyle>
            <a:lvl1pPr>
              <a:lnSpc>
                <a:spcPts val="2673"/>
              </a:lnSpc>
              <a:defRPr sz="27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73904" y="2754546"/>
            <a:ext cx="5728378" cy="2652096"/>
          </a:xfrm>
        </p:spPr>
        <p:txBody>
          <a:bodyPr tIns="0" bIns="0"/>
          <a:lstStyle>
            <a:lvl1pPr marL="0" indent="0" algn="l">
              <a:lnSpc>
                <a:spcPts val="4009"/>
              </a:lnSpc>
              <a:spcBef>
                <a:spcPts val="0"/>
              </a:spcBef>
              <a:spcAft>
                <a:spcPts val="0"/>
              </a:spcAft>
              <a:buNone/>
              <a:defRPr sz="3600" cap="all" baseline="0">
                <a:solidFill>
                  <a:schemeClr val="accent2"/>
                </a:solidFill>
                <a:latin typeface="Exo 2 Semi Bold" pitchFamily="50" charset="0"/>
              </a:defRPr>
            </a:lvl1pPr>
            <a:lvl2pPr marL="5090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8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7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60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45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54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631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72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grpSp>
        <p:nvGrpSpPr>
          <p:cNvPr id="5" name="Gruppieren 69"/>
          <p:cNvGrpSpPr>
            <a:grpSpLocks noChangeAspect="1"/>
          </p:cNvGrpSpPr>
          <p:nvPr/>
        </p:nvGrpSpPr>
        <p:grpSpPr>
          <a:xfrm>
            <a:off x="327373" y="408302"/>
            <a:ext cx="1916868" cy="918033"/>
            <a:chOff x="7081838" y="144463"/>
            <a:chExt cx="1871662" cy="719137"/>
          </a:xfrm>
        </p:grpSpPr>
        <p:sp>
          <p:nvSpPr>
            <p:cNvPr id="7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81838" y="144463"/>
              <a:ext cx="1871662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2" name="Freeform 5"/>
            <p:cNvSpPr>
              <a:spLocks/>
            </p:cNvSpPr>
            <p:nvPr userDrawn="1"/>
          </p:nvSpPr>
          <p:spPr bwMode="auto">
            <a:xfrm>
              <a:off x="8216900" y="144463"/>
              <a:ext cx="455612" cy="392112"/>
            </a:xfrm>
            <a:custGeom>
              <a:avLst/>
              <a:gdLst>
                <a:gd name="T0" fmla="*/ 944 w 1277"/>
                <a:gd name="T1" fmla="*/ 552 h 1104"/>
                <a:gd name="T2" fmla="*/ 1277 w 1277"/>
                <a:gd name="T3" fmla="*/ 0 h 1104"/>
                <a:gd name="T4" fmla="*/ 0 w 1277"/>
                <a:gd name="T5" fmla="*/ 0 h 1104"/>
                <a:gd name="T6" fmla="*/ 0 w 1277"/>
                <a:gd name="T7" fmla="*/ 1104 h 1104"/>
                <a:gd name="T8" fmla="*/ 944 w 1277"/>
                <a:gd name="T9" fmla="*/ 55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1104">
                  <a:moveTo>
                    <a:pt x="944" y="552"/>
                  </a:moveTo>
                  <a:cubicBezTo>
                    <a:pt x="1110" y="357"/>
                    <a:pt x="1203" y="197"/>
                    <a:pt x="1277" y="0"/>
                  </a:cubicBezTo>
                  <a:lnTo>
                    <a:pt x="0" y="0"/>
                  </a:lnTo>
                  <a:lnTo>
                    <a:pt x="0" y="1104"/>
                  </a:lnTo>
                  <a:cubicBezTo>
                    <a:pt x="253" y="1070"/>
                    <a:pt x="607" y="949"/>
                    <a:pt x="944" y="552"/>
                  </a:cubicBezTo>
                  <a:close/>
                </a:path>
              </a:pathLst>
            </a:custGeom>
            <a:solidFill>
              <a:srgbClr val="0752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3" name="Rectangle 6"/>
            <p:cNvSpPr>
              <a:spLocks noChangeArrowheads="1"/>
            </p:cNvSpPr>
            <p:nvPr userDrawn="1"/>
          </p:nvSpPr>
          <p:spPr bwMode="auto">
            <a:xfrm>
              <a:off x="8216900" y="654050"/>
              <a:ext cx="714375" cy="200025"/>
            </a:xfrm>
            <a:prstGeom prst="rect">
              <a:avLst/>
            </a:prstGeom>
            <a:solidFill>
              <a:srgbClr val="EAB9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4" name="Freeform 7"/>
            <p:cNvSpPr>
              <a:spLocks/>
            </p:cNvSpPr>
            <p:nvPr userDrawn="1"/>
          </p:nvSpPr>
          <p:spPr bwMode="auto">
            <a:xfrm>
              <a:off x="8216900" y="144463"/>
              <a:ext cx="714375" cy="477837"/>
            </a:xfrm>
            <a:custGeom>
              <a:avLst/>
              <a:gdLst>
                <a:gd name="T0" fmla="*/ 2000 w 2000"/>
                <a:gd name="T1" fmla="*/ 0 h 1349"/>
                <a:gd name="T2" fmla="*/ 1361 w 2000"/>
                <a:gd name="T3" fmla="*/ 0 h 1349"/>
                <a:gd name="T4" fmla="*/ 992 w 2000"/>
                <a:gd name="T5" fmla="*/ 627 h 1349"/>
                <a:gd name="T6" fmla="*/ 0 w 2000"/>
                <a:gd name="T7" fmla="*/ 1193 h 1349"/>
                <a:gd name="T8" fmla="*/ 0 w 2000"/>
                <a:gd name="T9" fmla="*/ 1349 h 1349"/>
                <a:gd name="T10" fmla="*/ 2000 w 2000"/>
                <a:gd name="T11" fmla="*/ 1349 h 1349"/>
                <a:gd name="T12" fmla="*/ 2000 w 2000"/>
                <a:gd name="T13" fmla="*/ 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0" h="1349">
                  <a:moveTo>
                    <a:pt x="2000" y="0"/>
                  </a:moveTo>
                  <a:lnTo>
                    <a:pt x="1361" y="0"/>
                  </a:lnTo>
                  <a:cubicBezTo>
                    <a:pt x="1285" y="208"/>
                    <a:pt x="1168" y="419"/>
                    <a:pt x="992" y="627"/>
                  </a:cubicBezTo>
                  <a:cubicBezTo>
                    <a:pt x="644" y="1036"/>
                    <a:pt x="259" y="1159"/>
                    <a:pt x="0" y="1193"/>
                  </a:cubicBezTo>
                  <a:lnTo>
                    <a:pt x="0" y="1349"/>
                  </a:lnTo>
                  <a:lnTo>
                    <a:pt x="2000" y="1349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5" name="Freeform 8"/>
            <p:cNvSpPr>
              <a:spLocks noEditPoints="1"/>
            </p:cNvSpPr>
            <p:nvPr userDrawn="1"/>
          </p:nvSpPr>
          <p:spPr bwMode="auto">
            <a:xfrm>
              <a:off x="8250238" y="690563"/>
              <a:ext cx="95250" cy="131762"/>
            </a:xfrm>
            <a:custGeom>
              <a:avLst/>
              <a:gdLst>
                <a:gd name="T0" fmla="*/ 134 w 264"/>
                <a:gd name="T1" fmla="*/ 318 h 371"/>
                <a:gd name="T2" fmla="*/ 198 w 264"/>
                <a:gd name="T3" fmla="*/ 265 h 371"/>
                <a:gd name="T4" fmla="*/ 132 w 264"/>
                <a:gd name="T5" fmla="*/ 203 h 371"/>
                <a:gd name="T6" fmla="*/ 65 w 264"/>
                <a:gd name="T7" fmla="*/ 203 h 371"/>
                <a:gd name="T8" fmla="*/ 65 w 264"/>
                <a:gd name="T9" fmla="*/ 318 h 371"/>
                <a:gd name="T10" fmla="*/ 134 w 264"/>
                <a:gd name="T11" fmla="*/ 318 h 371"/>
                <a:gd name="T12" fmla="*/ 65 w 264"/>
                <a:gd name="T13" fmla="*/ 53 h 371"/>
                <a:gd name="T14" fmla="*/ 65 w 264"/>
                <a:gd name="T15" fmla="*/ 155 h 371"/>
                <a:gd name="T16" fmla="*/ 131 w 264"/>
                <a:gd name="T17" fmla="*/ 155 h 371"/>
                <a:gd name="T18" fmla="*/ 190 w 264"/>
                <a:gd name="T19" fmla="*/ 103 h 371"/>
                <a:gd name="T20" fmla="*/ 126 w 264"/>
                <a:gd name="T21" fmla="*/ 53 h 371"/>
                <a:gd name="T22" fmla="*/ 65 w 264"/>
                <a:gd name="T23" fmla="*/ 53 h 371"/>
                <a:gd name="T24" fmla="*/ 191 w 264"/>
                <a:gd name="T25" fmla="*/ 180 h 371"/>
                <a:gd name="T26" fmla="*/ 264 w 264"/>
                <a:gd name="T27" fmla="*/ 277 h 371"/>
                <a:gd name="T28" fmla="*/ 145 w 264"/>
                <a:gd name="T29" fmla="*/ 371 h 371"/>
                <a:gd name="T30" fmla="*/ 0 w 264"/>
                <a:gd name="T31" fmla="*/ 367 h 371"/>
                <a:gd name="T32" fmla="*/ 0 w 264"/>
                <a:gd name="T33" fmla="*/ 4 h 371"/>
                <a:gd name="T34" fmla="*/ 129 w 264"/>
                <a:gd name="T35" fmla="*/ 0 h 371"/>
                <a:gd name="T36" fmla="*/ 253 w 264"/>
                <a:gd name="T37" fmla="*/ 95 h 371"/>
                <a:gd name="T38" fmla="*/ 191 w 264"/>
                <a:gd name="T39" fmla="*/ 178 h 371"/>
                <a:gd name="T40" fmla="*/ 191 w 264"/>
                <a:gd name="T41" fmla="*/ 18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371">
                  <a:moveTo>
                    <a:pt x="134" y="318"/>
                  </a:moveTo>
                  <a:cubicBezTo>
                    <a:pt x="183" y="318"/>
                    <a:pt x="198" y="308"/>
                    <a:pt x="198" y="265"/>
                  </a:cubicBezTo>
                  <a:cubicBezTo>
                    <a:pt x="198" y="216"/>
                    <a:pt x="182" y="204"/>
                    <a:pt x="132" y="203"/>
                  </a:cubicBezTo>
                  <a:lnTo>
                    <a:pt x="65" y="203"/>
                  </a:lnTo>
                  <a:lnTo>
                    <a:pt x="65" y="318"/>
                  </a:lnTo>
                  <a:lnTo>
                    <a:pt x="134" y="318"/>
                  </a:lnTo>
                  <a:close/>
                  <a:moveTo>
                    <a:pt x="65" y="53"/>
                  </a:moveTo>
                  <a:lnTo>
                    <a:pt x="65" y="155"/>
                  </a:lnTo>
                  <a:lnTo>
                    <a:pt x="131" y="155"/>
                  </a:lnTo>
                  <a:cubicBezTo>
                    <a:pt x="175" y="155"/>
                    <a:pt x="190" y="145"/>
                    <a:pt x="190" y="103"/>
                  </a:cubicBezTo>
                  <a:cubicBezTo>
                    <a:pt x="190" y="63"/>
                    <a:pt x="174" y="53"/>
                    <a:pt x="126" y="53"/>
                  </a:cubicBezTo>
                  <a:lnTo>
                    <a:pt x="65" y="53"/>
                  </a:lnTo>
                  <a:close/>
                  <a:moveTo>
                    <a:pt x="191" y="180"/>
                  </a:moveTo>
                  <a:cubicBezTo>
                    <a:pt x="245" y="185"/>
                    <a:pt x="264" y="219"/>
                    <a:pt x="264" y="277"/>
                  </a:cubicBezTo>
                  <a:cubicBezTo>
                    <a:pt x="264" y="351"/>
                    <a:pt x="230" y="371"/>
                    <a:pt x="145" y="371"/>
                  </a:cubicBezTo>
                  <a:cubicBezTo>
                    <a:pt x="79" y="371"/>
                    <a:pt x="44" y="371"/>
                    <a:pt x="0" y="367"/>
                  </a:cubicBezTo>
                  <a:lnTo>
                    <a:pt x="0" y="4"/>
                  </a:lnTo>
                  <a:cubicBezTo>
                    <a:pt x="39" y="1"/>
                    <a:pt x="71" y="0"/>
                    <a:pt x="129" y="0"/>
                  </a:cubicBezTo>
                  <a:cubicBezTo>
                    <a:pt x="220" y="0"/>
                    <a:pt x="253" y="20"/>
                    <a:pt x="253" y="95"/>
                  </a:cubicBezTo>
                  <a:cubicBezTo>
                    <a:pt x="253" y="147"/>
                    <a:pt x="235" y="174"/>
                    <a:pt x="191" y="178"/>
                  </a:cubicBezTo>
                  <a:lnTo>
                    <a:pt x="191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6" name="Freeform 9"/>
            <p:cNvSpPr>
              <a:spLocks noEditPoints="1"/>
            </p:cNvSpPr>
            <p:nvPr userDrawn="1"/>
          </p:nvSpPr>
          <p:spPr bwMode="auto">
            <a:xfrm>
              <a:off x="8364538" y="688975"/>
              <a:ext cx="106362" cy="133350"/>
            </a:xfrm>
            <a:custGeom>
              <a:avLst/>
              <a:gdLst>
                <a:gd name="T0" fmla="*/ 69 w 299"/>
                <a:gd name="T1" fmla="*/ 188 h 376"/>
                <a:gd name="T2" fmla="*/ 149 w 299"/>
                <a:gd name="T3" fmla="*/ 320 h 376"/>
                <a:gd name="T4" fmla="*/ 230 w 299"/>
                <a:gd name="T5" fmla="*/ 188 h 376"/>
                <a:gd name="T6" fmla="*/ 149 w 299"/>
                <a:gd name="T7" fmla="*/ 56 h 376"/>
                <a:gd name="T8" fmla="*/ 69 w 299"/>
                <a:gd name="T9" fmla="*/ 188 h 376"/>
                <a:gd name="T10" fmla="*/ 299 w 299"/>
                <a:gd name="T11" fmla="*/ 188 h 376"/>
                <a:gd name="T12" fmla="*/ 149 w 299"/>
                <a:gd name="T13" fmla="*/ 376 h 376"/>
                <a:gd name="T14" fmla="*/ 0 w 299"/>
                <a:gd name="T15" fmla="*/ 188 h 376"/>
                <a:gd name="T16" fmla="*/ 149 w 299"/>
                <a:gd name="T17" fmla="*/ 0 h 376"/>
                <a:gd name="T18" fmla="*/ 299 w 299"/>
                <a:gd name="T19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76">
                  <a:moveTo>
                    <a:pt x="69" y="188"/>
                  </a:moveTo>
                  <a:cubicBezTo>
                    <a:pt x="69" y="289"/>
                    <a:pt x="88" y="320"/>
                    <a:pt x="149" y="320"/>
                  </a:cubicBezTo>
                  <a:cubicBezTo>
                    <a:pt x="211" y="320"/>
                    <a:pt x="230" y="289"/>
                    <a:pt x="230" y="188"/>
                  </a:cubicBezTo>
                  <a:cubicBezTo>
                    <a:pt x="230" y="87"/>
                    <a:pt x="211" y="56"/>
                    <a:pt x="149" y="56"/>
                  </a:cubicBezTo>
                  <a:cubicBezTo>
                    <a:pt x="88" y="56"/>
                    <a:pt x="69" y="87"/>
                    <a:pt x="69" y="188"/>
                  </a:cubicBezTo>
                  <a:close/>
                  <a:moveTo>
                    <a:pt x="299" y="188"/>
                  </a:moveTo>
                  <a:cubicBezTo>
                    <a:pt x="299" y="332"/>
                    <a:pt x="260" y="376"/>
                    <a:pt x="149" y="376"/>
                  </a:cubicBezTo>
                  <a:cubicBezTo>
                    <a:pt x="39" y="376"/>
                    <a:pt x="0" y="332"/>
                    <a:pt x="0" y="188"/>
                  </a:cubicBezTo>
                  <a:cubicBezTo>
                    <a:pt x="0" y="44"/>
                    <a:pt x="39" y="0"/>
                    <a:pt x="149" y="0"/>
                  </a:cubicBezTo>
                  <a:cubicBezTo>
                    <a:pt x="260" y="0"/>
                    <a:pt x="299" y="44"/>
                    <a:pt x="299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7" name="Freeform 10"/>
            <p:cNvSpPr>
              <a:spLocks/>
            </p:cNvSpPr>
            <p:nvPr userDrawn="1"/>
          </p:nvSpPr>
          <p:spPr bwMode="auto">
            <a:xfrm>
              <a:off x="849630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2 w 295"/>
                <a:gd name="T7" fmla="*/ 343 h 363"/>
                <a:gd name="T8" fmla="*/ 90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4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7" y="363"/>
                    <a:pt x="271" y="363"/>
                  </a:cubicBezTo>
                  <a:lnTo>
                    <a:pt x="219" y="363"/>
                  </a:lnTo>
                  <a:cubicBezTo>
                    <a:pt x="205" y="363"/>
                    <a:pt x="197" y="357"/>
                    <a:pt x="192" y="343"/>
                  </a:cubicBezTo>
                  <a:lnTo>
                    <a:pt x="90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4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8" name="Freeform 11"/>
            <p:cNvSpPr>
              <a:spLocks/>
            </p:cNvSpPr>
            <p:nvPr userDrawn="1"/>
          </p:nvSpPr>
          <p:spPr bwMode="auto">
            <a:xfrm>
              <a:off x="862965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1 w 295"/>
                <a:gd name="T7" fmla="*/ 343 h 363"/>
                <a:gd name="T8" fmla="*/ 89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3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6" y="363"/>
                    <a:pt x="271" y="363"/>
                  </a:cubicBezTo>
                  <a:lnTo>
                    <a:pt x="219" y="363"/>
                  </a:lnTo>
                  <a:cubicBezTo>
                    <a:pt x="204" y="363"/>
                    <a:pt x="197" y="357"/>
                    <a:pt x="191" y="343"/>
                  </a:cubicBezTo>
                  <a:lnTo>
                    <a:pt x="89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3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9" name="Freeform 12"/>
            <p:cNvSpPr>
              <a:spLocks/>
            </p:cNvSpPr>
            <p:nvPr userDrawn="1"/>
          </p:nvSpPr>
          <p:spPr bwMode="auto">
            <a:xfrm>
              <a:off x="7081838" y="692150"/>
              <a:ext cx="95250" cy="130175"/>
            </a:xfrm>
            <a:custGeom>
              <a:avLst/>
              <a:gdLst>
                <a:gd name="T0" fmla="*/ 267 w 267"/>
                <a:gd name="T1" fmla="*/ 223 h 370"/>
                <a:gd name="T2" fmla="*/ 136 w 267"/>
                <a:gd name="T3" fmla="*/ 370 h 370"/>
                <a:gd name="T4" fmla="*/ 0 w 267"/>
                <a:gd name="T5" fmla="*/ 223 h 370"/>
                <a:gd name="T6" fmla="*/ 0 w 267"/>
                <a:gd name="T7" fmla="*/ 0 h 370"/>
                <a:gd name="T8" fmla="*/ 53 w 267"/>
                <a:gd name="T9" fmla="*/ 0 h 370"/>
                <a:gd name="T10" fmla="*/ 53 w 267"/>
                <a:gd name="T11" fmla="*/ 223 h 370"/>
                <a:gd name="T12" fmla="*/ 134 w 267"/>
                <a:gd name="T13" fmla="*/ 323 h 370"/>
                <a:gd name="T14" fmla="*/ 215 w 267"/>
                <a:gd name="T15" fmla="*/ 223 h 370"/>
                <a:gd name="T16" fmla="*/ 215 w 267"/>
                <a:gd name="T17" fmla="*/ 0 h 370"/>
                <a:gd name="T18" fmla="*/ 267 w 267"/>
                <a:gd name="T19" fmla="*/ 0 h 370"/>
                <a:gd name="T20" fmla="*/ 267 w 267"/>
                <a:gd name="T21" fmla="*/ 2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70">
                  <a:moveTo>
                    <a:pt x="267" y="223"/>
                  </a:moveTo>
                  <a:cubicBezTo>
                    <a:pt x="267" y="330"/>
                    <a:pt x="232" y="370"/>
                    <a:pt x="136" y="370"/>
                  </a:cubicBezTo>
                  <a:cubicBezTo>
                    <a:pt x="36" y="370"/>
                    <a:pt x="0" y="330"/>
                    <a:pt x="0" y="223"/>
                  </a:cubicBezTo>
                  <a:lnTo>
                    <a:pt x="0" y="0"/>
                  </a:lnTo>
                  <a:lnTo>
                    <a:pt x="53" y="0"/>
                  </a:lnTo>
                  <a:lnTo>
                    <a:pt x="53" y="223"/>
                  </a:lnTo>
                  <a:cubicBezTo>
                    <a:pt x="53" y="298"/>
                    <a:pt x="73" y="323"/>
                    <a:pt x="134" y="323"/>
                  </a:cubicBezTo>
                  <a:cubicBezTo>
                    <a:pt x="193" y="323"/>
                    <a:pt x="215" y="298"/>
                    <a:pt x="215" y="223"/>
                  </a:cubicBezTo>
                  <a:lnTo>
                    <a:pt x="215" y="0"/>
                  </a:lnTo>
                  <a:lnTo>
                    <a:pt x="267" y="0"/>
                  </a:lnTo>
                  <a:lnTo>
                    <a:pt x="267" y="22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0" name="Freeform 13"/>
            <p:cNvSpPr>
              <a:spLocks/>
            </p:cNvSpPr>
            <p:nvPr userDrawn="1"/>
          </p:nvSpPr>
          <p:spPr bwMode="auto">
            <a:xfrm>
              <a:off x="7207250" y="692150"/>
              <a:ext cx="101600" cy="128587"/>
            </a:xfrm>
            <a:custGeom>
              <a:avLst/>
              <a:gdLst>
                <a:gd name="T0" fmla="*/ 284 w 284"/>
                <a:gd name="T1" fmla="*/ 343 h 363"/>
                <a:gd name="T2" fmla="*/ 265 w 284"/>
                <a:gd name="T3" fmla="*/ 363 h 363"/>
                <a:gd name="T4" fmla="*/ 215 w 284"/>
                <a:gd name="T5" fmla="*/ 363 h 363"/>
                <a:gd name="T6" fmla="*/ 192 w 284"/>
                <a:gd name="T7" fmla="*/ 347 h 363"/>
                <a:gd name="T8" fmla="*/ 79 w 284"/>
                <a:gd name="T9" fmla="*/ 100 h 363"/>
                <a:gd name="T10" fmla="*/ 57 w 284"/>
                <a:gd name="T11" fmla="*/ 49 h 363"/>
                <a:gd name="T12" fmla="*/ 50 w 284"/>
                <a:gd name="T13" fmla="*/ 49 h 363"/>
                <a:gd name="T14" fmla="*/ 53 w 284"/>
                <a:gd name="T15" fmla="*/ 100 h 363"/>
                <a:gd name="T16" fmla="*/ 53 w 284"/>
                <a:gd name="T17" fmla="*/ 363 h 363"/>
                <a:gd name="T18" fmla="*/ 0 w 284"/>
                <a:gd name="T19" fmla="*/ 363 h 363"/>
                <a:gd name="T20" fmla="*/ 0 w 284"/>
                <a:gd name="T21" fmla="*/ 21 h 363"/>
                <a:gd name="T22" fmla="*/ 20 w 284"/>
                <a:gd name="T23" fmla="*/ 0 h 363"/>
                <a:gd name="T24" fmla="*/ 68 w 284"/>
                <a:gd name="T25" fmla="*/ 0 h 363"/>
                <a:gd name="T26" fmla="*/ 92 w 284"/>
                <a:gd name="T27" fmla="*/ 17 h 363"/>
                <a:gd name="T28" fmla="*/ 202 w 284"/>
                <a:gd name="T29" fmla="*/ 257 h 363"/>
                <a:gd name="T30" fmla="*/ 227 w 284"/>
                <a:gd name="T31" fmla="*/ 312 h 363"/>
                <a:gd name="T32" fmla="*/ 235 w 284"/>
                <a:gd name="T33" fmla="*/ 312 h 363"/>
                <a:gd name="T34" fmla="*/ 232 w 284"/>
                <a:gd name="T35" fmla="*/ 255 h 363"/>
                <a:gd name="T36" fmla="*/ 232 w 284"/>
                <a:gd name="T37" fmla="*/ 0 h 363"/>
                <a:gd name="T38" fmla="*/ 284 w 284"/>
                <a:gd name="T39" fmla="*/ 0 h 363"/>
                <a:gd name="T40" fmla="*/ 284 w 284"/>
                <a:gd name="T41" fmla="*/ 34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363">
                  <a:moveTo>
                    <a:pt x="284" y="343"/>
                  </a:moveTo>
                  <a:cubicBezTo>
                    <a:pt x="284" y="356"/>
                    <a:pt x="277" y="363"/>
                    <a:pt x="265" y="363"/>
                  </a:cubicBezTo>
                  <a:lnTo>
                    <a:pt x="215" y="363"/>
                  </a:lnTo>
                  <a:cubicBezTo>
                    <a:pt x="203" y="363"/>
                    <a:pt x="197" y="358"/>
                    <a:pt x="192" y="347"/>
                  </a:cubicBezTo>
                  <a:lnTo>
                    <a:pt x="79" y="100"/>
                  </a:lnTo>
                  <a:cubicBezTo>
                    <a:pt x="73" y="86"/>
                    <a:pt x="62" y="64"/>
                    <a:pt x="57" y="49"/>
                  </a:cubicBezTo>
                  <a:lnTo>
                    <a:pt x="50" y="49"/>
                  </a:lnTo>
                  <a:cubicBezTo>
                    <a:pt x="52" y="66"/>
                    <a:pt x="53" y="83"/>
                    <a:pt x="53" y="100"/>
                  </a:cubicBezTo>
                  <a:lnTo>
                    <a:pt x="53" y="363"/>
                  </a:lnTo>
                  <a:lnTo>
                    <a:pt x="0" y="363"/>
                  </a:lnTo>
                  <a:lnTo>
                    <a:pt x="0" y="21"/>
                  </a:lnTo>
                  <a:cubicBezTo>
                    <a:pt x="0" y="7"/>
                    <a:pt x="7" y="0"/>
                    <a:pt x="20" y="0"/>
                  </a:cubicBezTo>
                  <a:lnTo>
                    <a:pt x="68" y="0"/>
                  </a:lnTo>
                  <a:cubicBezTo>
                    <a:pt x="80" y="0"/>
                    <a:pt x="86" y="6"/>
                    <a:pt x="92" y="17"/>
                  </a:cubicBezTo>
                  <a:lnTo>
                    <a:pt x="202" y="257"/>
                  </a:lnTo>
                  <a:cubicBezTo>
                    <a:pt x="208" y="272"/>
                    <a:pt x="219" y="293"/>
                    <a:pt x="227" y="312"/>
                  </a:cubicBezTo>
                  <a:lnTo>
                    <a:pt x="235" y="312"/>
                  </a:lnTo>
                  <a:cubicBezTo>
                    <a:pt x="233" y="293"/>
                    <a:pt x="232" y="274"/>
                    <a:pt x="232" y="255"/>
                  </a:cubicBezTo>
                  <a:lnTo>
                    <a:pt x="232" y="0"/>
                  </a:lnTo>
                  <a:lnTo>
                    <a:pt x="284" y="0"/>
                  </a:lnTo>
                  <a:lnTo>
                    <a:pt x="284" y="34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1" name="Rectangle 14"/>
            <p:cNvSpPr>
              <a:spLocks noChangeArrowheads="1"/>
            </p:cNvSpPr>
            <p:nvPr userDrawn="1"/>
          </p:nvSpPr>
          <p:spPr bwMode="auto">
            <a:xfrm>
              <a:off x="7340600" y="692150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2" name="Freeform 15"/>
            <p:cNvSpPr>
              <a:spLocks/>
            </p:cNvSpPr>
            <p:nvPr userDrawn="1"/>
          </p:nvSpPr>
          <p:spPr bwMode="auto">
            <a:xfrm>
              <a:off x="7378700" y="692150"/>
              <a:ext cx="109537" cy="128587"/>
            </a:xfrm>
            <a:custGeom>
              <a:avLst/>
              <a:gdLst>
                <a:gd name="T0" fmla="*/ 199 w 306"/>
                <a:gd name="T1" fmla="*/ 348 h 363"/>
                <a:gd name="T2" fmla="*/ 179 w 306"/>
                <a:gd name="T3" fmla="*/ 363 h 363"/>
                <a:gd name="T4" fmla="*/ 128 w 306"/>
                <a:gd name="T5" fmla="*/ 363 h 363"/>
                <a:gd name="T6" fmla="*/ 108 w 306"/>
                <a:gd name="T7" fmla="*/ 348 h 363"/>
                <a:gd name="T8" fmla="*/ 0 w 306"/>
                <a:gd name="T9" fmla="*/ 0 h 363"/>
                <a:gd name="T10" fmla="*/ 55 w 306"/>
                <a:gd name="T11" fmla="*/ 0 h 363"/>
                <a:gd name="T12" fmla="*/ 137 w 306"/>
                <a:gd name="T13" fmla="*/ 283 h 363"/>
                <a:gd name="T14" fmla="*/ 147 w 306"/>
                <a:gd name="T15" fmla="*/ 323 h 363"/>
                <a:gd name="T16" fmla="*/ 161 w 306"/>
                <a:gd name="T17" fmla="*/ 323 h 363"/>
                <a:gd name="T18" fmla="*/ 171 w 306"/>
                <a:gd name="T19" fmla="*/ 283 h 363"/>
                <a:gd name="T20" fmla="*/ 252 w 306"/>
                <a:gd name="T21" fmla="*/ 0 h 363"/>
                <a:gd name="T22" fmla="*/ 306 w 306"/>
                <a:gd name="T23" fmla="*/ 0 h 363"/>
                <a:gd name="T24" fmla="*/ 199 w 306"/>
                <a:gd name="T25" fmla="*/ 34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63">
                  <a:moveTo>
                    <a:pt x="199" y="348"/>
                  </a:moveTo>
                  <a:cubicBezTo>
                    <a:pt x="197" y="357"/>
                    <a:pt x="189" y="363"/>
                    <a:pt x="179" y="363"/>
                  </a:cubicBezTo>
                  <a:lnTo>
                    <a:pt x="128" y="363"/>
                  </a:lnTo>
                  <a:cubicBezTo>
                    <a:pt x="118" y="363"/>
                    <a:pt x="110" y="357"/>
                    <a:pt x="108" y="348"/>
                  </a:cubicBezTo>
                  <a:lnTo>
                    <a:pt x="0" y="0"/>
                  </a:lnTo>
                  <a:lnTo>
                    <a:pt x="55" y="0"/>
                  </a:lnTo>
                  <a:lnTo>
                    <a:pt x="137" y="283"/>
                  </a:lnTo>
                  <a:cubicBezTo>
                    <a:pt x="140" y="296"/>
                    <a:pt x="143" y="310"/>
                    <a:pt x="147" y="323"/>
                  </a:cubicBezTo>
                  <a:lnTo>
                    <a:pt x="161" y="323"/>
                  </a:lnTo>
                  <a:cubicBezTo>
                    <a:pt x="163" y="310"/>
                    <a:pt x="167" y="296"/>
                    <a:pt x="171" y="283"/>
                  </a:cubicBezTo>
                  <a:lnTo>
                    <a:pt x="252" y="0"/>
                  </a:lnTo>
                  <a:lnTo>
                    <a:pt x="306" y="0"/>
                  </a:lnTo>
                  <a:lnTo>
                    <a:pt x="199" y="348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3" name="Freeform 16"/>
            <p:cNvSpPr>
              <a:spLocks/>
            </p:cNvSpPr>
            <p:nvPr userDrawn="1"/>
          </p:nvSpPr>
          <p:spPr bwMode="auto">
            <a:xfrm>
              <a:off x="7505700" y="692150"/>
              <a:ext cx="80962" cy="128587"/>
            </a:xfrm>
            <a:custGeom>
              <a:avLst/>
              <a:gdLst>
                <a:gd name="T0" fmla="*/ 228 w 228"/>
                <a:gd name="T1" fmla="*/ 361 h 365"/>
                <a:gd name="T2" fmla="*/ 73 w 228"/>
                <a:gd name="T3" fmla="*/ 365 h 365"/>
                <a:gd name="T4" fmla="*/ 0 w 228"/>
                <a:gd name="T5" fmla="*/ 300 h 365"/>
                <a:gd name="T6" fmla="*/ 0 w 228"/>
                <a:gd name="T7" fmla="*/ 65 h 365"/>
                <a:gd name="T8" fmla="*/ 73 w 228"/>
                <a:gd name="T9" fmla="*/ 0 h 365"/>
                <a:gd name="T10" fmla="*/ 228 w 228"/>
                <a:gd name="T11" fmla="*/ 4 h 365"/>
                <a:gd name="T12" fmla="*/ 226 w 228"/>
                <a:gd name="T13" fmla="*/ 45 h 365"/>
                <a:gd name="T14" fmla="*/ 82 w 228"/>
                <a:gd name="T15" fmla="*/ 45 h 365"/>
                <a:gd name="T16" fmla="*/ 53 w 228"/>
                <a:gd name="T17" fmla="*/ 79 h 365"/>
                <a:gd name="T18" fmla="*/ 53 w 228"/>
                <a:gd name="T19" fmla="*/ 152 h 365"/>
                <a:gd name="T20" fmla="*/ 206 w 228"/>
                <a:gd name="T21" fmla="*/ 152 h 365"/>
                <a:gd name="T22" fmla="*/ 206 w 228"/>
                <a:gd name="T23" fmla="*/ 194 h 365"/>
                <a:gd name="T24" fmla="*/ 53 w 228"/>
                <a:gd name="T25" fmla="*/ 194 h 365"/>
                <a:gd name="T26" fmla="*/ 53 w 228"/>
                <a:gd name="T27" fmla="*/ 287 h 365"/>
                <a:gd name="T28" fmla="*/ 82 w 228"/>
                <a:gd name="T29" fmla="*/ 321 h 365"/>
                <a:gd name="T30" fmla="*/ 226 w 228"/>
                <a:gd name="T31" fmla="*/ 321 h 365"/>
                <a:gd name="T32" fmla="*/ 228 w 228"/>
                <a:gd name="T33" fmla="*/ 36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365">
                  <a:moveTo>
                    <a:pt x="228" y="361"/>
                  </a:moveTo>
                  <a:cubicBezTo>
                    <a:pt x="180" y="365"/>
                    <a:pt x="125" y="365"/>
                    <a:pt x="73" y="365"/>
                  </a:cubicBezTo>
                  <a:cubicBezTo>
                    <a:pt x="27" y="365"/>
                    <a:pt x="0" y="340"/>
                    <a:pt x="0" y="300"/>
                  </a:cubicBezTo>
                  <a:lnTo>
                    <a:pt x="0" y="65"/>
                  </a:lnTo>
                  <a:cubicBezTo>
                    <a:pt x="0" y="25"/>
                    <a:pt x="28" y="0"/>
                    <a:pt x="73" y="0"/>
                  </a:cubicBezTo>
                  <a:cubicBezTo>
                    <a:pt x="125" y="0"/>
                    <a:pt x="180" y="0"/>
                    <a:pt x="228" y="4"/>
                  </a:cubicBezTo>
                  <a:lnTo>
                    <a:pt x="226" y="45"/>
                  </a:lnTo>
                  <a:lnTo>
                    <a:pt x="82" y="45"/>
                  </a:lnTo>
                  <a:cubicBezTo>
                    <a:pt x="61" y="45"/>
                    <a:pt x="53" y="54"/>
                    <a:pt x="53" y="79"/>
                  </a:cubicBezTo>
                  <a:lnTo>
                    <a:pt x="53" y="152"/>
                  </a:lnTo>
                  <a:lnTo>
                    <a:pt x="206" y="152"/>
                  </a:lnTo>
                  <a:lnTo>
                    <a:pt x="206" y="194"/>
                  </a:lnTo>
                  <a:lnTo>
                    <a:pt x="53" y="194"/>
                  </a:lnTo>
                  <a:lnTo>
                    <a:pt x="53" y="287"/>
                  </a:lnTo>
                  <a:cubicBezTo>
                    <a:pt x="53" y="312"/>
                    <a:pt x="61" y="321"/>
                    <a:pt x="82" y="321"/>
                  </a:cubicBezTo>
                  <a:lnTo>
                    <a:pt x="226" y="321"/>
                  </a:lnTo>
                  <a:lnTo>
                    <a:pt x="228" y="361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4" name="Freeform 17"/>
            <p:cNvSpPr>
              <a:spLocks noEditPoints="1"/>
            </p:cNvSpPr>
            <p:nvPr userDrawn="1"/>
          </p:nvSpPr>
          <p:spPr bwMode="auto">
            <a:xfrm>
              <a:off x="7612063" y="690563"/>
              <a:ext cx="92075" cy="130175"/>
            </a:xfrm>
            <a:custGeom>
              <a:avLst/>
              <a:gdLst>
                <a:gd name="T0" fmla="*/ 126 w 260"/>
                <a:gd name="T1" fmla="*/ 173 h 367"/>
                <a:gd name="T2" fmla="*/ 194 w 260"/>
                <a:gd name="T3" fmla="*/ 108 h 367"/>
                <a:gd name="T4" fmla="*/ 126 w 260"/>
                <a:gd name="T5" fmla="*/ 45 h 367"/>
                <a:gd name="T6" fmla="*/ 52 w 260"/>
                <a:gd name="T7" fmla="*/ 45 h 367"/>
                <a:gd name="T8" fmla="*/ 52 w 260"/>
                <a:gd name="T9" fmla="*/ 173 h 367"/>
                <a:gd name="T10" fmla="*/ 126 w 260"/>
                <a:gd name="T11" fmla="*/ 173 h 367"/>
                <a:gd name="T12" fmla="*/ 204 w 260"/>
                <a:gd name="T13" fmla="*/ 367 h 367"/>
                <a:gd name="T14" fmla="*/ 173 w 260"/>
                <a:gd name="T15" fmla="*/ 254 h 367"/>
                <a:gd name="T16" fmla="*/ 127 w 260"/>
                <a:gd name="T17" fmla="*/ 218 h 367"/>
                <a:gd name="T18" fmla="*/ 52 w 260"/>
                <a:gd name="T19" fmla="*/ 217 h 367"/>
                <a:gd name="T20" fmla="*/ 52 w 260"/>
                <a:gd name="T21" fmla="*/ 367 h 367"/>
                <a:gd name="T22" fmla="*/ 0 w 260"/>
                <a:gd name="T23" fmla="*/ 367 h 367"/>
                <a:gd name="T24" fmla="*/ 0 w 260"/>
                <a:gd name="T25" fmla="*/ 4 h 367"/>
                <a:gd name="T26" fmla="*/ 127 w 260"/>
                <a:gd name="T27" fmla="*/ 0 h 367"/>
                <a:gd name="T28" fmla="*/ 247 w 260"/>
                <a:gd name="T29" fmla="*/ 105 h 367"/>
                <a:gd name="T30" fmla="*/ 180 w 260"/>
                <a:gd name="T31" fmla="*/ 197 h 367"/>
                <a:gd name="T32" fmla="*/ 180 w 260"/>
                <a:gd name="T33" fmla="*/ 200 h 367"/>
                <a:gd name="T34" fmla="*/ 226 w 260"/>
                <a:gd name="T35" fmla="*/ 252 h 367"/>
                <a:gd name="T36" fmla="*/ 260 w 260"/>
                <a:gd name="T37" fmla="*/ 367 h 367"/>
                <a:gd name="T38" fmla="*/ 204 w 260"/>
                <a:gd name="T3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367">
                  <a:moveTo>
                    <a:pt x="126" y="173"/>
                  </a:moveTo>
                  <a:cubicBezTo>
                    <a:pt x="177" y="172"/>
                    <a:pt x="194" y="158"/>
                    <a:pt x="194" y="108"/>
                  </a:cubicBezTo>
                  <a:cubicBezTo>
                    <a:pt x="194" y="58"/>
                    <a:pt x="177" y="45"/>
                    <a:pt x="126" y="45"/>
                  </a:cubicBezTo>
                  <a:cubicBezTo>
                    <a:pt x="98" y="45"/>
                    <a:pt x="72" y="45"/>
                    <a:pt x="52" y="45"/>
                  </a:cubicBezTo>
                  <a:lnTo>
                    <a:pt x="52" y="173"/>
                  </a:lnTo>
                  <a:lnTo>
                    <a:pt x="126" y="173"/>
                  </a:lnTo>
                  <a:close/>
                  <a:moveTo>
                    <a:pt x="204" y="367"/>
                  </a:moveTo>
                  <a:lnTo>
                    <a:pt x="173" y="254"/>
                  </a:lnTo>
                  <a:cubicBezTo>
                    <a:pt x="164" y="228"/>
                    <a:pt x="150" y="218"/>
                    <a:pt x="127" y="218"/>
                  </a:cubicBezTo>
                  <a:lnTo>
                    <a:pt x="52" y="217"/>
                  </a:lnTo>
                  <a:lnTo>
                    <a:pt x="52" y="367"/>
                  </a:lnTo>
                  <a:lnTo>
                    <a:pt x="0" y="367"/>
                  </a:lnTo>
                  <a:lnTo>
                    <a:pt x="0" y="4"/>
                  </a:lnTo>
                  <a:cubicBezTo>
                    <a:pt x="40" y="0"/>
                    <a:pt x="68" y="0"/>
                    <a:pt x="127" y="0"/>
                  </a:cubicBezTo>
                  <a:cubicBezTo>
                    <a:pt x="212" y="0"/>
                    <a:pt x="247" y="23"/>
                    <a:pt x="247" y="105"/>
                  </a:cubicBezTo>
                  <a:cubicBezTo>
                    <a:pt x="247" y="162"/>
                    <a:pt x="229" y="191"/>
                    <a:pt x="180" y="197"/>
                  </a:cubicBezTo>
                  <a:lnTo>
                    <a:pt x="180" y="200"/>
                  </a:lnTo>
                  <a:cubicBezTo>
                    <a:pt x="198" y="205"/>
                    <a:pt x="218" y="221"/>
                    <a:pt x="226" y="252"/>
                  </a:cubicBezTo>
                  <a:lnTo>
                    <a:pt x="260" y="367"/>
                  </a:lnTo>
                  <a:lnTo>
                    <a:pt x="204" y="36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5" name="Freeform 18"/>
            <p:cNvSpPr>
              <a:spLocks/>
            </p:cNvSpPr>
            <p:nvPr userDrawn="1"/>
          </p:nvSpPr>
          <p:spPr bwMode="auto">
            <a:xfrm>
              <a:off x="7723188" y="688975"/>
              <a:ext cx="85725" cy="133350"/>
            </a:xfrm>
            <a:custGeom>
              <a:avLst/>
              <a:gdLst>
                <a:gd name="T0" fmla="*/ 229 w 243"/>
                <a:gd name="T1" fmla="*/ 11 h 375"/>
                <a:gd name="T2" fmla="*/ 226 w 243"/>
                <a:gd name="T3" fmla="*/ 49 h 375"/>
                <a:gd name="T4" fmla="*/ 122 w 243"/>
                <a:gd name="T5" fmla="*/ 47 h 375"/>
                <a:gd name="T6" fmla="*/ 53 w 243"/>
                <a:gd name="T7" fmla="*/ 97 h 375"/>
                <a:gd name="T8" fmla="*/ 97 w 243"/>
                <a:gd name="T9" fmla="*/ 152 h 375"/>
                <a:gd name="T10" fmla="*/ 169 w 243"/>
                <a:gd name="T11" fmla="*/ 172 h 375"/>
                <a:gd name="T12" fmla="*/ 243 w 243"/>
                <a:gd name="T13" fmla="*/ 276 h 375"/>
                <a:gd name="T14" fmla="*/ 119 w 243"/>
                <a:gd name="T15" fmla="*/ 375 h 375"/>
                <a:gd name="T16" fmla="*/ 5 w 243"/>
                <a:gd name="T17" fmla="*/ 365 h 375"/>
                <a:gd name="T18" fmla="*/ 9 w 243"/>
                <a:gd name="T19" fmla="*/ 326 h 375"/>
                <a:gd name="T20" fmla="*/ 120 w 243"/>
                <a:gd name="T21" fmla="*/ 329 h 375"/>
                <a:gd name="T22" fmla="*/ 189 w 243"/>
                <a:gd name="T23" fmla="*/ 275 h 375"/>
                <a:gd name="T24" fmla="*/ 146 w 243"/>
                <a:gd name="T25" fmla="*/ 219 h 375"/>
                <a:gd name="T26" fmla="*/ 72 w 243"/>
                <a:gd name="T27" fmla="*/ 199 h 375"/>
                <a:gd name="T28" fmla="*/ 0 w 243"/>
                <a:gd name="T29" fmla="*/ 96 h 375"/>
                <a:gd name="T30" fmla="*/ 120 w 243"/>
                <a:gd name="T31" fmla="*/ 0 h 375"/>
                <a:gd name="T32" fmla="*/ 229 w 243"/>
                <a:gd name="T33" fmla="*/ 1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375">
                  <a:moveTo>
                    <a:pt x="229" y="11"/>
                  </a:moveTo>
                  <a:lnTo>
                    <a:pt x="226" y="49"/>
                  </a:lnTo>
                  <a:cubicBezTo>
                    <a:pt x="195" y="48"/>
                    <a:pt x="156" y="47"/>
                    <a:pt x="122" y="47"/>
                  </a:cubicBezTo>
                  <a:cubicBezTo>
                    <a:pt x="72" y="47"/>
                    <a:pt x="53" y="49"/>
                    <a:pt x="53" y="97"/>
                  </a:cubicBezTo>
                  <a:cubicBezTo>
                    <a:pt x="53" y="135"/>
                    <a:pt x="67" y="145"/>
                    <a:pt x="97" y="152"/>
                  </a:cubicBezTo>
                  <a:lnTo>
                    <a:pt x="169" y="172"/>
                  </a:lnTo>
                  <a:cubicBezTo>
                    <a:pt x="225" y="188"/>
                    <a:pt x="243" y="221"/>
                    <a:pt x="243" y="276"/>
                  </a:cubicBezTo>
                  <a:cubicBezTo>
                    <a:pt x="243" y="359"/>
                    <a:pt x="206" y="375"/>
                    <a:pt x="119" y="375"/>
                  </a:cubicBezTo>
                  <a:cubicBezTo>
                    <a:pt x="96" y="375"/>
                    <a:pt x="56" y="374"/>
                    <a:pt x="5" y="365"/>
                  </a:cubicBezTo>
                  <a:lnTo>
                    <a:pt x="9" y="326"/>
                  </a:lnTo>
                  <a:cubicBezTo>
                    <a:pt x="75" y="328"/>
                    <a:pt x="93" y="329"/>
                    <a:pt x="120" y="329"/>
                  </a:cubicBezTo>
                  <a:cubicBezTo>
                    <a:pt x="173" y="328"/>
                    <a:pt x="189" y="320"/>
                    <a:pt x="189" y="275"/>
                  </a:cubicBezTo>
                  <a:cubicBezTo>
                    <a:pt x="189" y="236"/>
                    <a:pt x="175" y="227"/>
                    <a:pt x="146" y="219"/>
                  </a:cubicBezTo>
                  <a:lnTo>
                    <a:pt x="72" y="199"/>
                  </a:lnTo>
                  <a:cubicBezTo>
                    <a:pt x="19" y="184"/>
                    <a:pt x="0" y="151"/>
                    <a:pt x="0" y="96"/>
                  </a:cubicBezTo>
                  <a:cubicBezTo>
                    <a:pt x="0" y="12"/>
                    <a:pt x="38" y="0"/>
                    <a:pt x="120" y="0"/>
                  </a:cubicBezTo>
                  <a:cubicBezTo>
                    <a:pt x="154" y="0"/>
                    <a:pt x="192" y="2"/>
                    <a:pt x="229" y="11"/>
                  </a:cubicBez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6" name="Rectangle 19"/>
            <p:cNvSpPr>
              <a:spLocks noChangeArrowheads="1"/>
            </p:cNvSpPr>
            <p:nvPr userDrawn="1"/>
          </p:nvSpPr>
          <p:spPr bwMode="auto">
            <a:xfrm>
              <a:off x="7834313" y="692150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7" name="Freeform 20"/>
            <p:cNvSpPr>
              <a:spLocks/>
            </p:cNvSpPr>
            <p:nvPr userDrawn="1"/>
          </p:nvSpPr>
          <p:spPr bwMode="auto">
            <a:xfrm>
              <a:off x="7872413" y="692150"/>
              <a:ext cx="101600" cy="128587"/>
            </a:xfrm>
            <a:custGeom>
              <a:avLst/>
              <a:gdLst>
                <a:gd name="T0" fmla="*/ 168 w 283"/>
                <a:gd name="T1" fmla="*/ 47 h 363"/>
                <a:gd name="T2" fmla="*/ 168 w 283"/>
                <a:gd name="T3" fmla="*/ 363 h 363"/>
                <a:gd name="T4" fmla="*/ 114 w 283"/>
                <a:gd name="T5" fmla="*/ 363 h 363"/>
                <a:gd name="T6" fmla="*/ 114 w 283"/>
                <a:gd name="T7" fmla="*/ 47 h 363"/>
                <a:gd name="T8" fmla="*/ 0 w 283"/>
                <a:gd name="T9" fmla="*/ 47 h 363"/>
                <a:gd name="T10" fmla="*/ 0 w 283"/>
                <a:gd name="T11" fmla="*/ 0 h 363"/>
                <a:gd name="T12" fmla="*/ 283 w 283"/>
                <a:gd name="T13" fmla="*/ 0 h 363"/>
                <a:gd name="T14" fmla="*/ 283 w 283"/>
                <a:gd name="T15" fmla="*/ 47 h 363"/>
                <a:gd name="T16" fmla="*/ 168 w 283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363">
                  <a:moveTo>
                    <a:pt x="168" y="47"/>
                  </a:moveTo>
                  <a:lnTo>
                    <a:pt x="168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47"/>
                  </a:lnTo>
                  <a:lnTo>
                    <a:pt x="168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8" name="Freeform 21"/>
            <p:cNvSpPr>
              <a:spLocks noEditPoints="1"/>
            </p:cNvSpPr>
            <p:nvPr userDrawn="1"/>
          </p:nvSpPr>
          <p:spPr bwMode="auto">
            <a:xfrm>
              <a:off x="7969250" y="657225"/>
              <a:ext cx="114300" cy="163512"/>
            </a:xfrm>
            <a:custGeom>
              <a:avLst/>
              <a:gdLst>
                <a:gd name="T0" fmla="*/ 199 w 321"/>
                <a:gd name="T1" fmla="*/ 57 h 459"/>
                <a:gd name="T2" fmla="*/ 185 w 321"/>
                <a:gd name="T3" fmla="*/ 43 h 459"/>
                <a:gd name="T4" fmla="*/ 185 w 321"/>
                <a:gd name="T5" fmla="*/ 14 h 459"/>
                <a:gd name="T6" fmla="*/ 199 w 321"/>
                <a:gd name="T7" fmla="*/ 0 h 459"/>
                <a:gd name="T8" fmla="*/ 215 w 321"/>
                <a:gd name="T9" fmla="*/ 0 h 459"/>
                <a:gd name="T10" fmla="*/ 230 w 321"/>
                <a:gd name="T11" fmla="*/ 14 h 459"/>
                <a:gd name="T12" fmla="*/ 230 w 321"/>
                <a:gd name="T13" fmla="*/ 43 h 459"/>
                <a:gd name="T14" fmla="*/ 215 w 321"/>
                <a:gd name="T15" fmla="*/ 57 h 459"/>
                <a:gd name="T16" fmla="*/ 199 w 321"/>
                <a:gd name="T17" fmla="*/ 57 h 459"/>
                <a:gd name="T18" fmla="*/ 176 w 321"/>
                <a:gd name="T19" fmla="*/ 166 h 459"/>
                <a:gd name="T20" fmla="*/ 167 w 321"/>
                <a:gd name="T21" fmla="*/ 137 h 459"/>
                <a:gd name="T22" fmla="*/ 153 w 321"/>
                <a:gd name="T23" fmla="*/ 137 h 459"/>
                <a:gd name="T24" fmla="*/ 144 w 321"/>
                <a:gd name="T25" fmla="*/ 166 h 459"/>
                <a:gd name="T26" fmla="*/ 102 w 321"/>
                <a:gd name="T27" fmla="*/ 304 h 459"/>
                <a:gd name="T28" fmla="*/ 218 w 321"/>
                <a:gd name="T29" fmla="*/ 304 h 459"/>
                <a:gd name="T30" fmla="*/ 176 w 321"/>
                <a:gd name="T31" fmla="*/ 166 h 459"/>
                <a:gd name="T32" fmla="*/ 105 w 321"/>
                <a:gd name="T33" fmla="*/ 57 h 459"/>
                <a:gd name="T34" fmla="*/ 92 w 321"/>
                <a:gd name="T35" fmla="*/ 43 h 459"/>
                <a:gd name="T36" fmla="*/ 92 w 321"/>
                <a:gd name="T37" fmla="*/ 14 h 459"/>
                <a:gd name="T38" fmla="*/ 105 w 321"/>
                <a:gd name="T39" fmla="*/ 0 h 459"/>
                <a:gd name="T40" fmla="*/ 122 w 321"/>
                <a:gd name="T41" fmla="*/ 0 h 459"/>
                <a:gd name="T42" fmla="*/ 136 w 321"/>
                <a:gd name="T43" fmla="*/ 14 h 459"/>
                <a:gd name="T44" fmla="*/ 136 w 321"/>
                <a:gd name="T45" fmla="*/ 43 h 459"/>
                <a:gd name="T46" fmla="*/ 122 w 321"/>
                <a:gd name="T47" fmla="*/ 57 h 459"/>
                <a:gd name="T48" fmla="*/ 105 w 321"/>
                <a:gd name="T49" fmla="*/ 57 h 459"/>
                <a:gd name="T50" fmla="*/ 88 w 321"/>
                <a:gd name="T51" fmla="*/ 350 h 459"/>
                <a:gd name="T52" fmla="*/ 54 w 321"/>
                <a:gd name="T53" fmla="*/ 459 h 459"/>
                <a:gd name="T54" fmla="*/ 0 w 321"/>
                <a:gd name="T55" fmla="*/ 459 h 459"/>
                <a:gd name="T56" fmla="*/ 114 w 321"/>
                <a:gd name="T57" fmla="*/ 110 h 459"/>
                <a:gd name="T58" fmla="*/ 133 w 321"/>
                <a:gd name="T59" fmla="*/ 96 h 459"/>
                <a:gd name="T60" fmla="*/ 187 w 321"/>
                <a:gd name="T61" fmla="*/ 96 h 459"/>
                <a:gd name="T62" fmla="*/ 206 w 321"/>
                <a:gd name="T63" fmla="*/ 110 h 459"/>
                <a:gd name="T64" fmla="*/ 321 w 321"/>
                <a:gd name="T65" fmla="*/ 459 h 459"/>
                <a:gd name="T66" fmla="*/ 266 w 321"/>
                <a:gd name="T67" fmla="*/ 459 h 459"/>
                <a:gd name="T68" fmla="*/ 233 w 321"/>
                <a:gd name="T69" fmla="*/ 350 h 459"/>
                <a:gd name="T70" fmla="*/ 88 w 321"/>
                <a:gd name="T71" fmla="*/ 35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1" h="459">
                  <a:moveTo>
                    <a:pt x="199" y="57"/>
                  </a:moveTo>
                  <a:cubicBezTo>
                    <a:pt x="189" y="57"/>
                    <a:pt x="185" y="53"/>
                    <a:pt x="185" y="43"/>
                  </a:cubicBezTo>
                  <a:lnTo>
                    <a:pt x="185" y="14"/>
                  </a:lnTo>
                  <a:cubicBezTo>
                    <a:pt x="185" y="6"/>
                    <a:pt x="189" y="0"/>
                    <a:pt x="199" y="0"/>
                  </a:cubicBezTo>
                  <a:lnTo>
                    <a:pt x="215" y="0"/>
                  </a:lnTo>
                  <a:cubicBezTo>
                    <a:pt x="224" y="0"/>
                    <a:pt x="230" y="6"/>
                    <a:pt x="230" y="14"/>
                  </a:cubicBezTo>
                  <a:lnTo>
                    <a:pt x="230" y="43"/>
                  </a:lnTo>
                  <a:cubicBezTo>
                    <a:pt x="230" y="53"/>
                    <a:pt x="224" y="57"/>
                    <a:pt x="215" y="57"/>
                  </a:cubicBezTo>
                  <a:lnTo>
                    <a:pt x="199" y="57"/>
                  </a:lnTo>
                  <a:close/>
                  <a:moveTo>
                    <a:pt x="176" y="166"/>
                  </a:moveTo>
                  <a:cubicBezTo>
                    <a:pt x="173" y="157"/>
                    <a:pt x="170" y="146"/>
                    <a:pt x="167" y="137"/>
                  </a:cubicBezTo>
                  <a:lnTo>
                    <a:pt x="153" y="137"/>
                  </a:lnTo>
                  <a:cubicBezTo>
                    <a:pt x="150" y="146"/>
                    <a:pt x="147" y="157"/>
                    <a:pt x="144" y="166"/>
                  </a:cubicBezTo>
                  <a:lnTo>
                    <a:pt x="102" y="304"/>
                  </a:lnTo>
                  <a:lnTo>
                    <a:pt x="218" y="304"/>
                  </a:lnTo>
                  <a:lnTo>
                    <a:pt x="176" y="166"/>
                  </a:lnTo>
                  <a:close/>
                  <a:moveTo>
                    <a:pt x="105" y="57"/>
                  </a:moveTo>
                  <a:cubicBezTo>
                    <a:pt x="96" y="57"/>
                    <a:pt x="92" y="53"/>
                    <a:pt x="92" y="43"/>
                  </a:cubicBezTo>
                  <a:lnTo>
                    <a:pt x="92" y="14"/>
                  </a:lnTo>
                  <a:cubicBezTo>
                    <a:pt x="92" y="6"/>
                    <a:pt x="96" y="0"/>
                    <a:pt x="105" y="0"/>
                  </a:cubicBezTo>
                  <a:lnTo>
                    <a:pt x="122" y="0"/>
                  </a:lnTo>
                  <a:cubicBezTo>
                    <a:pt x="132" y="0"/>
                    <a:pt x="136" y="6"/>
                    <a:pt x="136" y="14"/>
                  </a:cubicBezTo>
                  <a:lnTo>
                    <a:pt x="136" y="43"/>
                  </a:lnTo>
                  <a:cubicBezTo>
                    <a:pt x="136" y="53"/>
                    <a:pt x="132" y="57"/>
                    <a:pt x="122" y="57"/>
                  </a:cubicBezTo>
                  <a:lnTo>
                    <a:pt x="105" y="57"/>
                  </a:lnTo>
                  <a:close/>
                  <a:moveTo>
                    <a:pt x="88" y="350"/>
                  </a:moveTo>
                  <a:lnTo>
                    <a:pt x="54" y="459"/>
                  </a:lnTo>
                  <a:lnTo>
                    <a:pt x="0" y="459"/>
                  </a:lnTo>
                  <a:lnTo>
                    <a:pt x="114" y="110"/>
                  </a:lnTo>
                  <a:cubicBezTo>
                    <a:pt x="116" y="102"/>
                    <a:pt x="124" y="96"/>
                    <a:pt x="133" y="96"/>
                  </a:cubicBezTo>
                  <a:lnTo>
                    <a:pt x="187" y="96"/>
                  </a:lnTo>
                  <a:cubicBezTo>
                    <a:pt x="196" y="96"/>
                    <a:pt x="204" y="102"/>
                    <a:pt x="206" y="110"/>
                  </a:cubicBezTo>
                  <a:lnTo>
                    <a:pt x="321" y="459"/>
                  </a:lnTo>
                  <a:lnTo>
                    <a:pt x="266" y="459"/>
                  </a:lnTo>
                  <a:lnTo>
                    <a:pt x="233" y="350"/>
                  </a:lnTo>
                  <a:lnTo>
                    <a:pt x="88" y="35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9" name="Freeform 22"/>
            <p:cNvSpPr>
              <a:spLocks/>
            </p:cNvSpPr>
            <p:nvPr userDrawn="1"/>
          </p:nvSpPr>
          <p:spPr bwMode="auto">
            <a:xfrm>
              <a:off x="8078788" y="692150"/>
              <a:ext cx="100012" cy="128587"/>
            </a:xfrm>
            <a:custGeom>
              <a:avLst/>
              <a:gdLst>
                <a:gd name="T0" fmla="*/ 167 w 282"/>
                <a:gd name="T1" fmla="*/ 47 h 363"/>
                <a:gd name="T2" fmla="*/ 167 w 282"/>
                <a:gd name="T3" fmla="*/ 363 h 363"/>
                <a:gd name="T4" fmla="*/ 114 w 282"/>
                <a:gd name="T5" fmla="*/ 363 h 363"/>
                <a:gd name="T6" fmla="*/ 114 w 282"/>
                <a:gd name="T7" fmla="*/ 47 h 363"/>
                <a:gd name="T8" fmla="*/ 0 w 282"/>
                <a:gd name="T9" fmla="*/ 47 h 363"/>
                <a:gd name="T10" fmla="*/ 0 w 282"/>
                <a:gd name="T11" fmla="*/ 0 h 363"/>
                <a:gd name="T12" fmla="*/ 282 w 282"/>
                <a:gd name="T13" fmla="*/ 0 h 363"/>
                <a:gd name="T14" fmla="*/ 282 w 282"/>
                <a:gd name="T15" fmla="*/ 47 h 363"/>
                <a:gd name="T16" fmla="*/ 167 w 282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363">
                  <a:moveTo>
                    <a:pt x="167" y="47"/>
                  </a:moveTo>
                  <a:lnTo>
                    <a:pt x="167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7"/>
                  </a:lnTo>
                  <a:lnTo>
                    <a:pt x="167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883319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326586" y="1734011"/>
            <a:ext cx="4747179" cy="4693745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 hasCustomPrompt="1"/>
          </p:nvPr>
        </p:nvSpPr>
        <p:spPr>
          <a:xfrm>
            <a:off x="5402155" y="1734012"/>
            <a:ext cx="4747181" cy="2143334"/>
          </a:xfrm>
        </p:spPr>
        <p:txBody>
          <a:bodyPr/>
          <a:lstStyle>
            <a:lvl1pPr marL="0" indent="0">
              <a:buNone/>
              <a:defRPr/>
            </a:lvl1pPr>
            <a:lvl2pPr marL="240484" indent="0">
              <a:buNone/>
              <a:defRPr/>
            </a:lvl2pPr>
            <a:lvl3pPr marL="480965" indent="0">
              <a:buNone/>
              <a:defRPr/>
            </a:lvl3pPr>
            <a:lvl4pPr marL="721446" indent="0">
              <a:buNone/>
              <a:defRPr/>
            </a:lvl4pPr>
            <a:lvl5pPr marL="961931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 hasCustomPrompt="1"/>
          </p:nvPr>
        </p:nvSpPr>
        <p:spPr>
          <a:xfrm>
            <a:off x="5402155" y="4284423"/>
            <a:ext cx="4747181" cy="2143334"/>
          </a:xfrm>
        </p:spPr>
        <p:txBody>
          <a:bodyPr/>
          <a:lstStyle>
            <a:lvl1pPr marL="0" indent="0">
              <a:buNone/>
              <a:defRPr/>
            </a:lvl1pPr>
            <a:lvl2pPr marL="240484" indent="0">
              <a:buNone/>
              <a:defRPr/>
            </a:lvl2pPr>
            <a:lvl3pPr marL="480965" indent="0">
              <a:buNone/>
              <a:defRPr/>
            </a:lvl3pPr>
            <a:lvl4pPr marL="721446" indent="0">
              <a:buNone/>
              <a:defRPr/>
            </a:lvl4pPr>
            <a:lvl5pPr marL="961931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4916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el und 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326586" y="1734012"/>
            <a:ext cx="4747179" cy="2143334"/>
          </a:xfrm>
        </p:spPr>
        <p:txBody>
          <a:bodyPr/>
          <a:lstStyle>
            <a:lvl1pPr marL="160321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1pPr>
            <a:lvl2pPr marL="320644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2pPr>
            <a:lvl3pPr marL="480965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3pPr>
            <a:lvl4pPr marL="641290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4pPr>
            <a:lvl5pPr marL="801609" indent="-160321">
              <a:spcAft>
                <a:spcPts val="468"/>
              </a:spcAft>
              <a:defRPr sz="14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5402155" y="1734012"/>
            <a:ext cx="4747181" cy="2143334"/>
          </a:xfrm>
        </p:spPr>
        <p:txBody>
          <a:bodyPr/>
          <a:lstStyle>
            <a:lvl1pPr marL="160321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1pPr>
            <a:lvl2pPr marL="320644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2pPr>
            <a:lvl3pPr marL="480965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3pPr>
            <a:lvl4pPr marL="641290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4pPr>
            <a:lvl5pPr marL="801609" indent="-160321">
              <a:spcAft>
                <a:spcPts val="468"/>
              </a:spcAft>
              <a:defRPr sz="14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339383" y="4284423"/>
            <a:ext cx="4734382" cy="2143334"/>
          </a:xfrm>
        </p:spPr>
        <p:txBody>
          <a:bodyPr/>
          <a:lstStyle>
            <a:lvl1pPr marL="160321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1pPr>
            <a:lvl2pPr marL="320644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2pPr>
            <a:lvl3pPr marL="480965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3pPr>
            <a:lvl4pPr marL="641290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4pPr>
            <a:lvl5pPr marL="801609" indent="-160321">
              <a:spcAft>
                <a:spcPts val="468"/>
              </a:spcAft>
              <a:defRPr sz="14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402155" y="4284423"/>
            <a:ext cx="4747181" cy="2143334"/>
          </a:xfrm>
        </p:spPr>
        <p:txBody>
          <a:bodyPr/>
          <a:lstStyle>
            <a:lvl1pPr marL="160321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1pPr>
            <a:lvl2pPr marL="320644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2pPr>
            <a:lvl3pPr marL="480965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3pPr>
            <a:lvl4pPr marL="641290" indent="-160321">
              <a:spcBef>
                <a:spcPts val="0"/>
              </a:spcBef>
              <a:spcAft>
                <a:spcPts val="468"/>
              </a:spcAft>
              <a:defRPr sz="1400">
                <a:latin typeface="+mj-lt"/>
              </a:defRPr>
            </a:lvl4pPr>
            <a:lvl5pPr marL="801609" indent="-160321">
              <a:spcAft>
                <a:spcPts val="468"/>
              </a:spcAft>
              <a:defRPr sz="14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78361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83486" y="409325"/>
            <a:ext cx="7365057" cy="917379"/>
          </a:xfrm>
        </p:spPr>
        <p:txBody>
          <a:bodyPr anchor="b"/>
          <a:lstStyle>
            <a:lvl1pPr algn="l">
              <a:defRPr sz="2700" b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28468" y="1734010"/>
            <a:ext cx="9820077" cy="4182151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lIns="160321" tIns="160321"/>
          <a:lstStyle>
            <a:lvl1pPr marL="0" indent="0">
              <a:buNone/>
              <a:defRPr sz="1600"/>
            </a:lvl1pPr>
            <a:lvl2pPr marL="509021" indent="0">
              <a:buNone/>
              <a:defRPr sz="3100"/>
            </a:lvl2pPr>
            <a:lvl3pPr marL="1018044" indent="0">
              <a:buNone/>
              <a:defRPr sz="2700"/>
            </a:lvl3pPr>
            <a:lvl4pPr marL="1527065" indent="0">
              <a:buNone/>
              <a:defRPr sz="2200"/>
            </a:lvl4pPr>
            <a:lvl5pPr marL="2036087" indent="0">
              <a:buNone/>
              <a:defRPr sz="2200"/>
            </a:lvl5pPr>
            <a:lvl6pPr marL="2545110" indent="0">
              <a:buNone/>
              <a:defRPr sz="2200"/>
            </a:lvl6pPr>
            <a:lvl7pPr marL="3054131" indent="0">
              <a:buNone/>
              <a:defRPr sz="2200"/>
            </a:lvl7pPr>
            <a:lvl8pPr marL="3563150" indent="0">
              <a:buNone/>
              <a:defRPr sz="2200"/>
            </a:lvl8pPr>
            <a:lvl9pPr marL="4072175" indent="0">
              <a:buNone/>
              <a:defRPr sz="2200"/>
            </a:lvl9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26586" y="5917069"/>
            <a:ext cx="9820077" cy="510018"/>
          </a:xfrm>
        </p:spPr>
        <p:txBody>
          <a:bodyPr anchor="ctr" anchorCtr="0"/>
          <a:lstStyle>
            <a:lvl1pPr marL="0" indent="0">
              <a:buNone/>
              <a:defRPr sz="1400">
                <a:latin typeface="+mj-lt"/>
              </a:defRPr>
            </a:lvl1pPr>
            <a:lvl2pPr marL="509021" indent="0">
              <a:buNone/>
              <a:defRPr sz="1400"/>
            </a:lvl2pPr>
            <a:lvl3pPr marL="1018044" indent="0">
              <a:buNone/>
              <a:defRPr sz="1100"/>
            </a:lvl3pPr>
            <a:lvl4pPr marL="1527065" indent="0">
              <a:buNone/>
              <a:defRPr sz="1000"/>
            </a:lvl4pPr>
            <a:lvl5pPr marL="2036087" indent="0">
              <a:buNone/>
              <a:defRPr sz="1000"/>
            </a:lvl5pPr>
            <a:lvl6pPr marL="2545110" indent="0">
              <a:buNone/>
              <a:defRPr sz="1000"/>
            </a:lvl6pPr>
            <a:lvl7pPr marL="3054131" indent="0">
              <a:buNone/>
              <a:defRPr sz="1000"/>
            </a:lvl7pPr>
            <a:lvl8pPr marL="3563150" indent="0">
              <a:buNone/>
              <a:defRPr sz="1000"/>
            </a:lvl8pPr>
            <a:lvl9pPr marL="4072175" indent="0">
              <a:buNone/>
              <a:defRPr sz="1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8AA205-AE50-4621-BBA3-D4413835B30F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2276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83486" y="409325"/>
            <a:ext cx="7365057" cy="918033"/>
          </a:xfrm>
        </p:spPr>
        <p:txBody>
          <a:bodyPr anchor="b"/>
          <a:lstStyle>
            <a:lvl1pPr algn="l">
              <a:defRPr sz="2700" b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28118" y="1734010"/>
            <a:ext cx="6710385" cy="4692169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lIns="160321" tIns="160321"/>
          <a:lstStyle>
            <a:lvl1pPr marL="0" indent="0">
              <a:buNone/>
              <a:defRPr sz="1600"/>
            </a:lvl1pPr>
            <a:lvl2pPr marL="509021" indent="0">
              <a:buNone/>
              <a:defRPr sz="3100"/>
            </a:lvl2pPr>
            <a:lvl3pPr marL="1018044" indent="0">
              <a:buNone/>
              <a:defRPr sz="2700"/>
            </a:lvl3pPr>
            <a:lvl4pPr marL="1527065" indent="0">
              <a:buNone/>
              <a:defRPr sz="2200"/>
            </a:lvl4pPr>
            <a:lvl5pPr marL="2036087" indent="0">
              <a:buNone/>
              <a:defRPr sz="2200"/>
            </a:lvl5pPr>
            <a:lvl6pPr marL="2545110" indent="0">
              <a:buNone/>
              <a:defRPr sz="2200"/>
            </a:lvl6pPr>
            <a:lvl7pPr marL="3054131" indent="0">
              <a:buNone/>
              <a:defRPr sz="2200"/>
            </a:lvl7pPr>
            <a:lvl8pPr marL="3563150" indent="0">
              <a:buNone/>
              <a:defRPr sz="2200"/>
            </a:lvl8pPr>
            <a:lvl9pPr marL="4072175" indent="0">
              <a:buNone/>
              <a:defRPr sz="2200"/>
            </a:lvl9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7365879" y="1734010"/>
            <a:ext cx="2783455" cy="4692169"/>
          </a:xfr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  <a:lvl2pPr marL="509021" indent="0">
              <a:buNone/>
              <a:defRPr sz="1400"/>
            </a:lvl2pPr>
            <a:lvl3pPr marL="1018044" indent="0">
              <a:buNone/>
              <a:defRPr sz="1100"/>
            </a:lvl3pPr>
            <a:lvl4pPr marL="1527065" indent="0">
              <a:buNone/>
              <a:defRPr sz="1000"/>
            </a:lvl4pPr>
            <a:lvl5pPr marL="2036087" indent="0">
              <a:buNone/>
              <a:defRPr sz="1000"/>
            </a:lvl5pPr>
            <a:lvl6pPr marL="2545110" indent="0">
              <a:buNone/>
              <a:defRPr sz="1000"/>
            </a:lvl6pPr>
            <a:lvl7pPr marL="3054131" indent="0">
              <a:buNone/>
              <a:defRPr sz="1000"/>
            </a:lvl7pPr>
            <a:lvl8pPr marL="3563150" indent="0">
              <a:buNone/>
              <a:defRPr sz="1000"/>
            </a:lvl8pPr>
            <a:lvl9pPr marL="4072175" indent="0">
              <a:buNone/>
              <a:defRPr sz="1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25518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ilder mit 2-spaltige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83486" y="409325"/>
            <a:ext cx="7365057" cy="918033"/>
          </a:xfrm>
        </p:spPr>
        <p:txBody>
          <a:bodyPr anchor="b" anchorCtr="0"/>
          <a:lstStyle>
            <a:lvl1pPr algn="l">
              <a:defRPr lang="de-DE" dirty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28119" y="1734009"/>
            <a:ext cx="2127570" cy="2143335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lIns="160321" tIns="160321"/>
          <a:lstStyle>
            <a:lvl1pPr marL="0" indent="0">
              <a:buNone/>
              <a:defRPr sz="1600"/>
            </a:lvl1pPr>
            <a:lvl2pPr marL="509021" indent="0">
              <a:buNone/>
              <a:defRPr sz="3100"/>
            </a:lvl2pPr>
            <a:lvl3pPr marL="1018044" indent="0">
              <a:buNone/>
              <a:defRPr sz="2700"/>
            </a:lvl3pPr>
            <a:lvl4pPr marL="1527065" indent="0">
              <a:buNone/>
              <a:defRPr sz="2200"/>
            </a:lvl4pPr>
            <a:lvl5pPr marL="2036087" indent="0">
              <a:buNone/>
              <a:defRPr sz="2200"/>
            </a:lvl5pPr>
            <a:lvl6pPr marL="2545110" indent="0">
              <a:buNone/>
              <a:defRPr sz="2200"/>
            </a:lvl6pPr>
            <a:lvl7pPr marL="3054131" indent="0">
              <a:buNone/>
              <a:defRPr sz="2200"/>
            </a:lvl7pPr>
            <a:lvl8pPr marL="3563150" indent="0">
              <a:buNone/>
              <a:defRPr sz="2200"/>
            </a:lvl8pPr>
            <a:lvl9pPr marL="4072175" indent="0">
              <a:buNone/>
              <a:defRPr sz="2200"/>
            </a:lvl9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782665" y="1734010"/>
            <a:ext cx="7366667" cy="4692169"/>
          </a:xfrm>
        </p:spPr>
        <p:txBody>
          <a:bodyPr numCol="2" spcCol="240484"/>
          <a:lstStyle>
            <a:lvl1pPr marL="0" indent="0">
              <a:buNone/>
              <a:defRPr sz="1600"/>
            </a:lvl1pPr>
            <a:lvl2pPr marL="509021" indent="0">
              <a:buNone/>
              <a:defRPr sz="1400"/>
            </a:lvl2pPr>
            <a:lvl3pPr marL="1018044" indent="0">
              <a:buNone/>
              <a:defRPr sz="1100"/>
            </a:lvl3pPr>
            <a:lvl4pPr marL="1527065" indent="0">
              <a:buNone/>
              <a:defRPr sz="1000"/>
            </a:lvl4pPr>
            <a:lvl5pPr marL="2036087" indent="0">
              <a:buNone/>
              <a:defRPr sz="1000"/>
            </a:lvl5pPr>
            <a:lvl6pPr marL="2545110" indent="0">
              <a:buNone/>
              <a:defRPr sz="1000"/>
            </a:lvl6pPr>
            <a:lvl7pPr marL="3054131" indent="0">
              <a:buNone/>
              <a:defRPr sz="1000"/>
            </a:lvl7pPr>
            <a:lvl8pPr marL="3563150" indent="0">
              <a:buNone/>
              <a:defRPr sz="1000"/>
            </a:lvl8pPr>
            <a:lvl9pPr marL="4072175" indent="0">
              <a:buNone/>
              <a:defRPr sz="1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326585" y="4284423"/>
            <a:ext cx="2129104" cy="2143334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lIns="160321" tIns="160321"/>
          <a:lstStyle>
            <a:lvl1pPr marL="0" indent="0">
              <a:buNone/>
              <a:defRPr sz="1600"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44212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2C9B88-52DB-49CD-A9FA-726F4C990E3C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611839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C5194B-4374-43C7-8306-73F655200BE3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81964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" y="1326935"/>
            <a:ext cx="10475913" cy="6018430"/>
          </a:xfrm>
          <a:noFill/>
        </p:spPr>
        <p:txBody>
          <a:bodyPr lIns="1442896" tIns="801609" rIns="1603218"/>
          <a:lstStyle>
            <a:lvl1pPr marL="0" indent="0">
              <a:lnSpc>
                <a:spcPts val="3564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796453" algn="l"/>
              </a:tabLst>
              <a:defRPr sz="3100" baseline="0"/>
            </a:lvl1pPr>
          </a:lstStyle>
          <a:p>
            <a:pPr lvl="0"/>
            <a:r>
              <a:rPr lang="de-DE" dirty="0" smtClean="0"/>
              <a:t>Durch Klicken individuelle Dankesformel hinzufügen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473176" y="4693746"/>
            <a:ext cx="4747179" cy="1734009"/>
          </a:xfrm>
        </p:spPr>
        <p:txBody>
          <a:bodyPr/>
          <a:lstStyle>
            <a:lvl1pPr marL="0" indent="0">
              <a:buNone/>
              <a:defRPr sz="1600" baseline="0"/>
            </a:lvl1pPr>
          </a:lstStyle>
          <a:p>
            <a:pPr lvl="0"/>
            <a:r>
              <a:rPr lang="de-DE" dirty="0" smtClean="0"/>
              <a:t>Durch Klicken Autor/Adresse/Kontaktdaten hinzufügen</a:t>
            </a:r>
          </a:p>
        </p:txBody>
      </p:sp>
      <p:grpSp>
        <p:nvGrpSpPr>
          <p:cNvPr id="2" name="Gruppieren 30"/>
          <p:cNvGrpSpPr>
            <a:grpSpLocks noChangeAspect="1"/>
          </p:cNvGrpSpPr>
          <p:nvPr/>
        </p:nvGrpSpPr>
        <p:grpSpPr>
          <a:xfrm>
            <a:off x="327373" y="408302"/>
            <a:ext cx="1916868" cy="918033"/>
            <a:chOff x="7081838" y="144463"/>
            <a:chExt cx="1871662" cy="719137"/>
          </a:xfrm>
        </p:grpSpPr>
        <p:sp>
          <p:nvSpPr>
            <p:cNvPr id="5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81838" y="144463"/>
              <a:ext cx="1871662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3" name="Freeform 5"/>
            <p:cNvSpPr>
              <a:spLocks/>
            </p:cNvSpPr>
            <p:nvPr userDrawn="1"/>
          </p:nvSpPr>
          <p:spPr bwMode="auto">
            <a:xfrm>
              <a:off x="8216900" y="144463"/>
              <a:ext cx="455612" cy="392112"/>
            </a:xfrm>
            <a:custGeom>
              <a:avLst/>
              <a:gdLst>
                <a:gd name="T0" fmla="*/ 944 w 1277"/>
                <a:gd name="T1" fmla="*/ 552 h 1104"/>
                <a:gd name="T2" fmla="*/ 1277 w 1277"/>
                <a:gd name="T3" fmla="*/ 0 h 1104"/>
                <a:gd name="T4" fmla="*/ 0 w 1277"/>
                <a:gd name="T5" fmla="*/ 0 h 1104"/>
                <a:gd name="T6" fmla="*/ 0 w 1277"/>
                <a:gd name="T7" fmla="*/ 1104 h 1104"/>
                <a:gd name="T8" fmla="*/ 944 w 1277"/>
                <a:gd name="T9" fmla="*/ 55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1104">
                  <a:moveTo>
                    <a:pt x="944" y="552"/>
                  </a:moveTo>
                  <a:cubicBezTo>
                    <a:pt x="1110" y="357"/>
                    <a:pt x="1203" y="197"/>
                    <a:pt x="1277" y="0"/>
                  </a:cubicBezTo>
                  <a:lnTo>
                    <a:pt x="0" y="0"/>
                  </a:lnTo>
                  <a:lnTo>
                    <a:pt x="0" y="1104"/>
                  </a:lnTo>
                  <a:cubicBezTo>
                    <a:pt x="253" y="1070"/>
                    <a:pt x="607" y="949"/>
                    <a:pt x="944" y="552"/>
                  </a:cubicBezTo>
                  <a:close/>
                </a:path>
              </a:pathLst>
            </a:custGeom>
            <a:solidFill>
              <a:srgbClr val="0752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4" name="Rectangle 6"/>
            <p:cNvSpPr>
              <a:spLocks noChangeArrowheads="1"/>
            </p:cNvSpPr>
            <p:nvPr userDrawn="1"/>
          </p:nvSpPr>
          <p:spPr bwMode="auto">
            <a:xfrm>
              <a:off x="8216900" y="654050"/>
              <a:ext cx="714375" cy="200025"/>
            </a:xfrm>
            <a:prstGeom prst="rect">
              <a:avLst/>
            </a:prstGeom>
            <a:solidFill>
              <a:srgbClr val="EAB9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5" name="Freeform 7"/>
            <p:cNvSpPr>
              <a:spLocks/>
            </p:cNvSpPr>
            <p:nvPr userDrawn="1"/>
          </p:nvSpPr>
          <p:spPr bwMode="auto">
            <a:xfrm>
              <a:off x="8216900" y="144463"/>
              <a:ext cx="714375" cy="477837"/>
            </a:xfrm>
            <a:custGeom>
              <a:avLst/>
              <a:gdLst>
                <a:gd name="T0" fmla="*/ 2000 w 2000"/>
                <a:gd name="T1" fmla="*/ 0 h 1349"/>
                <a:gd name="T2" fmla="*/ 1361 w 2000"/>
                <a:gd name="T3" fmla="*/ 0 h 1349"/>
                <a:gd name="T4" fmla="*/ 992 w 2000"/>
                <a:gd name="T5" fmla="*/ 627 h 1349"/>
                <a:gd name="T6" fmla="*/ 0 w 2000"/>
                <a:gd name="T7" fmla="*/ 1193 h 1349"/>
                <a:gd name="T8" fmla="*/ 0 w 2000"/>
                <a:gd name="T9" fmla="*/ 1349 h 1349"/>
                <a:gd name="T10" fmla="*/ 2000 w 2000"/>
                <a:gd name="T11" fmla="*/ 1349 h 1349"/>
                <a:gd name="T12" fmla="*/ 2000 w 2000"/>
                <a:gd name="T13" fmla="*/ 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0" h="1349">
                  <a:moveTo>
                    <a:pt x="2000" y="0"/>
                  </a:moveTo>
                  <a:lnTo>
                    <a:pt x="1361" y="0"/>
                  </a:lnTo>
                  <a:cubicBezTo>
                    <a:pt x="1285" y="208"/>
                    <a:pt x="1168" y="419"/>
                    <a:pt x="992" y="627"/>
                  </a:cubicBezTo>
                  <a:cubicBezTo>
                    <a:pt x="644" y="1036"/>
                    <a:pt x="259" y="1159"/>
                    <a:pt x="0" y="1193"/>
                  </a:cubicBezTo>
                  <a:lnTo>
                    <a:pt x="0" y="1349"/>
                  </a:lnTo>
                  <a:lnTo>
                    <a:pt x="2000" y="1349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6" name="Freeform 8"/>
            <p:cNvSpPr>
              <a:spLocks noEditPoints="1"/>
            </p:cNvSpPr>
            <p:nvPr userDrawn="1"/>
          </p:nvSpPr>
          <p:spPr bwMode="auto">
            <a:xfrm>
              <a:off x="8250238" y="690563"/>
              <a:ext cx="95250" cy="131762"/>
            </a:xfrm>
            <a:custGeom>
              <a:avLst/>
              <a:gdLst>
                <a:gd name="T0" fmla="*/ 134 w 264"/>
                <a:gd name="T1" fmla="*/ 318 h 371"/>
                <a:gd name="T2" fmla="*/ 198 w 264"/>
                <a:gd name="T3" fmla="*/ 265 h 371"/>
                <a:gd name="T4" fmla="*/ 132 w 264"/>
                <a:gd name="T5" fmla="*/ 203 h 371"/>
                <a:gd name="T6" fmla="*/ 65 w 264"/>
                <a:gd name="T7" fmla="*/ 203 h 371"/>
                <a:gd name="T8" fmla="*/ 65 w 264"/>
                <a:gd name="T9" fmla="*/ 318 h 371"/>
                <a:gd name="T10" fmla="*/ 134 w 264"/>
                <a:gd name="T11" fmla="*/ 318 h 371"/>
                <a:gd name="T12" fmla="*/ 65 w 264"/>
                <a:gd name="T13" fmla="*/ 53 h 371"/>
                <a:gd name="T14" fmla="*/ 65 w 264"/>
                <a:gd name="T15" fmla="*/ 155 h 371"/>
                <a:gd name="T16" fmla="*/ 131 w 264"/>
                <a:gd name="T17" fmla="*/ 155 h 371"/>
                <a:gd name="T18" fmla="*/ 190 w 264"/>
                <a:gd name="T19" fmla="*/ 103 h 371"/>
                <a:gd name="T20" fmla="*/ 126 w 264"/>
                <a:gd name="T21" fmla="*/ 53 h 371"/>
                <a:gd name="T22" fmla="*/ 65 w 264"/>
                <a:gd name="T23" fmla="*/ 53 h 371"/>
                <a:gd name="T24" fmla="*/ 191 w 264"/>
                <a:gd name="T25" fmla="*/ 180 h 371"/>
                <a:gd name="T26" fmla="*/ 264 w 264"/>
                <a:gd name="T27" fmla="*/ 277 h 371"/>
                <a:gd name="T28" fmla="*/ 145 w 264"/>
                <a:gd name="T29" fmla="*/ 371 h 371"/>
                <a:gd name="T30" fmla="*/ 0 w 264"/>
                <a:gd name="T31" fmla="*/ 367 h 371"/>
                <a:gd name="T32" fmla="*/ 0 w 264"/>
                <a:gd name="T33" fmla="*/ 4 h 371"/>
                <a:gd name="T34" fmla="*/ 129 w 264"/>
                <a:gd name="T35" fmla="*/ 0 h 371"/>
                <a:gd name="T36" fmla="*/ 253 w 264"/>
                <a:gd name="T37" fmla="*/ 95 h 371"/>
                <a:gd name="T38" fmla="*/ 191 w 264"/>
                <a:gd name="T39" fmla="*/ 178 h 371"/>
                <a:gd name="T40" fmla="*/ 191 w 264"/>
                <a:gd name="T41" fmla="*/ 18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371">
                  <a:moveTo>
                    <a:pt x="134" y="318"/>
                  </a:moveTo>
                  <a:cubicBezTo>
                    <a:pt x="183" y="318"/>
                    <a:pt x="198" y="308"/>
                    <a:pt x="198" y="265"/>
                  </a:cubicBezTo>
                  <a:cubicBezTo>
                    <a:pt x="198" y="216"/>
                    <a:pt x="182" y="204"/>
                    <a:pt x="132" y="203"/>
                  </a:cubicBezTo>
                  <a:lnTo>
                    <a:pt x="65" y="203"/>
                  </a:lnTo>
                  <a:lnTo>
                    <a:pt x="65" y="318"/>
                  </a:lnTo>
                  <a:lnTo>
                    <a:pt x="134" y="318"/>
                  </a:lnTo>
                  <a:close/>
                  <a:moveTo>
                    <a:pt x="65" y="53"/>
                  </a:moveTo>
                  <a:lnTo>
                    <a:pt x="65" y="155"/>
                  </a:lnTo>
                  <a:lnTo>
                    <a:pt x="131" y="155"/>
                  </a:lnTo>
                  <a:cubicBezTo>
                    <a:pt x="175" y="155"/>
                    <a:pt x="190" y="145"/>
                    <a:pt x="190" y="103"/>
                  </a:cubicBezTo>
                  <a:cubicBezTo>
                    <a:pt x="190" y="63"/>
                    <a:pt x="174" y="53"/>
                    <a:pt x="126" y="53"/>
                  </a:cubicBezTo>
                  <a:lnTo>
                    <a:pt x="65" y="53"/>
                  </a:lnTo>
                  <a:close/>
                  <a:moveTo>
                    <a:pt x="191" y="180"/>
                  </a:moveTo>
                  <a:cubicBezTo>
                    <a:pt x="245" y="185"/>
                    <a:pt x="264" y="219"/>
                    <a:pt x="264" y="277"/>
                  </a:cubicBezTo>
                  <a:cubicBezTo>
                    <a:pt x="264" y="351"/>
                    <a:pt x="230" y="371"/>
                    <a:pt x="145" y="371"/>
                  </a:cubicBezTo>
                  <a:cubicBezTo>
                    <a:pt x="79" y="371"/>
                    <a:pt x="44" y="371"/>
                    <a:pt x="0" y="367"/>
                  </a:cubicBezTo>
                  <a:lnTo>
                    <a:pt x="0" y="4"/>
                  </a:lnTo>
                  <a:cubicBezTo>
                    <a:pt x="39" y="1"/>
                    <a:pt x="71" y="0"/>
                    <a:pt x="129" y="0"/>
                  </a:cubicBezTo>
                  <a:cubicBezTo>
                    <a:pt x="220" y="0"/>
                    <a:pt x="253" y="20"/>
                    <a:pt x="253" y="95"/>
                  </a:cubicBezTo>
                  <a:cubicBezTo>
                    <a:pt x="253" y="147"/>
                    <a:pt x="235" y="174"/>
                    <a:pt x="191" y="178"/>
                  </a:cubicBezTo>
                  <a:lnTo>
                    <a:pt x="191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7" name="Freeform 9"/>
            <p:cNvSpPr>
              <a:spLocks noEditPoints="1"/>
            </p:cNvSpPr>
            <p:nvPr userDrawn="1"/>
          </p:nvSpPr>
          <p:spPr bwMode="auto">
            <a:xfrm>
              <a:off x="8364538" y="688975"/>
              <a:ext cx="106362" cy="133350"/>
            </a:xfrm>
            <a:custGeom>
              <a:avLst/>
              <a:gdLst>
                <a:gd name="T0" fmla="*/ 69 w 299"/>
                <a:gd name="T1" fmla="*/ 188 h 376"/>
                <a:gd name="T2" fmla="*/ 149 w 299"/>
                <a:gd name="T3" fmla="*/ 320 h 376"/>
                <a:gd name="T4" fmla="*/ 230 w 299"/>
                <a:gd name="T5" fmla="*/ 188 h 376"/>
                <a:gd name="T6" fmla="*/ 149 w 299"/>
                <a:gd name="T7" fmla="*/ 56 h 376"/>
                <a:gd name="T8" fmla="*/ 69 w 299"/>
                <a:gd name="T9" fmla="*/ 188 h 376"/>
                <a:gd name="T10" fmla="*/ 299 w 299"/>
                <a:gd name="T11" fmla="*/ 188 h 376"/>
                <a:gd name="T12" fmla="*/ 149 w 299"/>
                <a:gd name="T13" fmla="*/ 376 h 376"/>
                <a:gd name="T14" fmla="*/ 0 w 299"/>
                <a:gd name="T15" fmla="*/ 188 h 376"/>
                <a:gd name="T16" fmla="*/ 149 w 299"/>
                <a:gd name="T17" fmla="*/ 0 h 376"/>
                <a:gd name="T18" fmla="*/ 299 w 299"/>
                <a:gd name="T19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76">
                  <a:moveTo>
                    <a:pt x="69" y="188"/>
                  </a:moveTo>
                  <a:cubicBezTo>
                    <a:pt x="69" y="289"/>
                    <a:pt x="88" y="320"/>
                    <a:pt x="149" y="320"/>
                  </a:cubicBezTo>
                  <a:cubicBezTo>
                    <a:pt x="211" y="320"/>
                    <a:pt x="230" y="289"/>
                    <a:pt x="230" y="188"/>
                  </a:cubicBezTo>
                  <a:cubicBezTo>
                    <a:pt x="230" y="87"/>
                    <a:pt x="211" y="56"/>
                    <a:pt x="149" y="56"/>
                  </a:cubicBezTo>
                  <a:cubicBezTo>
                    <a:pt x="88" y="56"/>
                    <a:pt x="69" y="87"/>
                    <a:pt x="69" y="188"/>
                  </a:cubicBezTo>
                  <a:close/>
                  <a:moveTo>
                    <a:pt x="299" y="188"/>
                  </a:moveTo>
                  <a:cubicBezTo>
                    <a:pt x="299" y="332"/>
                    <a:pt x="260" y="376"/>
                    <a:pt x="149" y="376"/>
                  </a:cubicBezTo>
                  <a:cubicBezTo>
                    <a:pt x="39" y="376"/>
                    <a:pt x="0" y="332"/>
                    <a:pt x="0" y="188"/>
                  </a:cubicBezTo>
                  <a:cubicBezTo>
                    <a:pt x="0" y="44"/>
                    <a:pt x="39" y="0"/>
                    <a:pt x="149" y="0"/>
                  </a:cubicBezTo>
                  <a:cubicBezTo>
                    <a:pt x="260" y="0"/>
                    <a:pt x="299" y="44"/>
                    <a:pt x="299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8" name="Freeform 10"/>
            <p:cNvSpPr>
              <a:spLocks/>
            </p:cNvSpPr>
            <p:nvPr userDrawn="1"/>
          </p:nvSpPr>
          <p:spPr bwMode="auto">
            <a:xfrm>
              <a:off x="849630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2 w 295"/>
                <a:gd name="T7" fmla="*/ 343 h 363"/>
                <a:gd name="T8" fmla="*/ 90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4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7" y="363"/>
                    <a:pt x="271" y="363"/>
                  </a:cubicBezTo>
                  <a:lnTo>
                    <a:pt x="219" y="363"/>
                  </a:lnTo>
                  <a:cubicBezTo>
                    <a:pt x="205" y="363"/>
                    <a:pt x="197" y="357"/>
                    <a:pt x="192" y="343"/>
                  </a:cubicBezTo>
                  <a:lnTo>
                    <a:pt x="90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4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9" name="Freeform 11"/>
            <p:cNvSpPr>
              <a:spLocks/>
            </p:cNvSpPr>
            <p:nvPr userDrawn="1"/>
          </p:nvSpPr>
          <p:spPr bwMode="auto">
            <a:xfrm>
              <a:off x="862965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1 w 295"/>
                <a:gd name="T7" fmla="*/ 343 h 363"/>
                <a:gd name="T8" fmla="*/ 89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3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6" y="363"/>
                    <a:pt x="271" y="363"/>
                  </a:cubicBezTo>
                  <a:lnTo>
                    <a:pt x="219" y="363"/>
                  </a:lnTo>
                  <a:cubicBezTo>
                    <a:pt x="204" y="363"/>
                    <a:pt x="197" y="357"/>
                    <a:pt x="191" y="343"/>
                  </a:cubicBezTo>
                  <a:lnTo>
                    <a:pt x="89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3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0" name="Freeform 12"/>
            <p:cNvSpPr>
              <a:spLocks/>
            </p:cNvSpPr>
            <p:nvPr userDrawn="1"/>
          </p:nvSpPr>
          <p:spPr bwMode="auto">
            <a:xfrm>
              <a:off x="7081838" y="692150"/>
              <a:ext cx="95250" cy="130175"/>
            </a:xfrm>
            <a:custGeom>
              <a:avLst/>
              <a:gdLst>
                <a:gd name="T0" fmla="*/ 267 w 267"/>
                <a:gd name="T1" fmla="*/ 223 h 370"/>
                <a:gd name="T2" fmla="*/ 136 w 267"/>
                <a:gd name="T3" fmla="*/ 370 h 370"/>
                <a:gd name="T4" fmla="*/ 0 w 267"/>
                <a:gd name="T5" fmla="*/ 223 h 370"/>
                <a:gd name="T6" fmla="*/ 0 w 267"/>
                <a:gd name="T7" fmla="*/ 0 h 370"/>
                <a:gd name="T8" fmla="*/ 53 w 267"/>
                <a:gd name="T9" fmla="*/ 0 h 370"/>
                <a:gd name="T10" fmla="*/ 53 w 267"/>
                <a:gd name="T11" fmla="*/ 223 h 370"/>
                <a:gd name="T12" fmla="*/ 134 w 267"/>
                <a:gd name="T13" fmla="*/ 323 h 370"/>
                <a:gd name="T14" fmla="*/ 215 w 267"/>
                <a:gd name="T15" fmla="*/ 223 h 370"/>
                <a:gd name="T16" fmla="*/ 215 w 267"/>
                <a:gd name="T17" fmla="*/ 0 h 370"/>
                <a:gd name="T18" fmla="*/ 267 w 267"/>
                <a:gd name="T19" fmla="*/ 0 h 370"/>
                <a:gd name="T20" fmla="*/ 267 w 267"/>
                <a:gd name="T21" fmla="*/ 2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70">
                  <a:moveTo>
                    <a:pt x="267" y="223"/>
                  </a:moveTo>
                  <a:cubicBezTo>
                    <a:pt x="267" y="330"/>
                    <a:pt x="232" y="370"/>
                    <a:pt x="136" y="370"/>
                  </a:cubicBezTo>
                  <a:cubicBezTo>
                    <a:pt x="36" y="370"/>
                    <a:pt x="0" y="330"/>
                    <a:pt x="0" y="223"/>
                  </a:cubicBezTo>
                  <a:lnTo>
                    <a:pt x="0" y="0"/>
                  </a:lnTo>
                  <a:lnTo>
                    <a:pt x="53" y="0"/>
                  </a:lnTo>
                  <a:lnTo>
                    <a:pt x="53" y="223"/>
                  </a:lnTo>
                  <a:cubicBezTo>
                    <a:pt x="53" y="298"/>
                    <a:pt x="73" y="323"/>
                    <a:pt x="134" y="323"/>
                  </a:cubicBezTo>
                  <a:cubicBezTo>
                    <a:pt x="193" y="323"/>
                    <a:pt x="215" y="298"/>
                    <a:pt x="215" y="223"/>
                  </a:cubicBezTo>
                  <a:lnTo>
                    <a:pt x="215" y="0"/>
                  </a:lnTo>
                  <a:lnTo>
                    <a:pt x="267" y="0"/>
                  </a:lnTo>
                  <a:lnTo>
                    <a:pt x="267" y="22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1" name="Freeform 13"/>
            <p:cNvSpPr>
              <a:spLocks/>
            </p:cNvSpPr>
            <p:nvPr userDrawn="1"/>
          </p:nvSpPr>
          <p:spPr bwMode="auto">
            <a:xfrm>
              <a:off x="7207250" y="692150"/>
              <a:ext cx="101600" cy="128587"/>
            </a:xfrm>
            <a:custGeom>
              <a:avLst/>
              <a:gdLst>
                <a:gd name="T0" fmla="*/ 284 w 284"/>
                <a:gd name="T1" fmla="*/ 343 h 363"/>
                <a:gd name="T2" fmla="*/ 265 w 284"/>
                <a:gd name="T3" fmla="*/ 363 h 363"/>
                <a:gd name="T4" fmla="*/ 215 w 284"/>
                <a:gd name="T5" fmla="*/ 363 h 363"/>
                <a:gd name="T6" fmla="*/ 192 w 284"/>
                <a:gd name="T7" fmla="*/ 347 h 363"/>
                <a:gd name="T8" fmla="*/ 79 w 284"/>
                <a:gd name="T9" fmla="*/ 100 h 363"/>
                <a:gd name="T10" fmla="*/ 57 w 284"/>
                <a:gd name="T11" fmla="*/ 49 h 363"/>
                <a:gd name="T12" fmla="*/ 50 w 284"/>
                <a:gd name="T13" fmla="*/ 49 h 363"/>
                <a:gd name="T14" fmla="*/ 53 w 284"/>
                <a:gd name="T15" fmla="*/ 100 h 363"/>
                <a:gd name="T16" fmla="*/ 53 w 284"/>
                <a:gd name="T17" fmla="*/ 363 h 363"/>
                <a:gd name="T18" fmla="*/ 0 w 284"/>
                <a:gd name="T19" fmla="*/ 363 h 363"/>
                <a:gd name="T20" fmla="*/ 0 w 284"/>
                <a:gd name="T21" fmla="*/ 21 h 363"/>
                <a:gd name="T22" fmla="*/ 20 w 284"/>
                <a:gd name="T23" fmla="*/ 0 h 363"/>
                <a:gd name="T24" fmla="*/ 68 w 284"/>
                <a:gd name="T25" fmla="*/ 0 h 363"/>
                <a:gd name="T26" fmla="*/ 92 w 284"/>
                <a:gd name="T27" fmla="*/ 17 h 363"/>
                <a:gd name="T28" fmla="*/ 202 w 284"/>
                <a:gd name="T29" fmla="*/ 257 h 363"/>
                <a:gd name="T30" fmla="*/ 227 w 284"/>
                <a:gd name="T31" fmla="*/ 312 h 363"/>
                <a:gd name="T32" fmla="*/ 235 w 284"/>
                <a:gd name="T33" fmla="*/ 312 h 363"/>
                <a:gd name="T34" fmla="*/ 232 w 284"/>
                <a:gd name="T35" fmla="*/ 255 h 363"/>
                <a:gd name="T36" fmla="*/ 232 w 284"/>
                <a:gd name="T37" fmla="*/ 0 h 363"/>
                <a:gd name="T38" fmla="*/ 284 w 284"/>
                <a:gd name="T39" fmla="*/ 0 h 363"/>
                <a:gd name="T40" fmla="*/ 284 w 284"/>
                <a:gd name="T41" fmla="*/ 34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363">
                  <a:moveTo>
                    <a:pt x="284" y="343"/>
                  </a:moveTo>
                  <a:cubicBezTo>
                    <a:pt x="284" y="356"/>
                    <a:pt x="277" y="363"/>
                    <a:pt x="265" y="363"/>
                  </a:cubicBezTo>
                  <a:lnTo>
                    <a:pt x="215" y="363"/>
                  </a:lnTo>
                  <a:cubicBezTo>
                    <a:pt x="203" y="363"/>
                    <a:pt x="197" y="358"/>
                    <a:pt x="192" y="347"/>
                  </a:cubicBezTo>
                  <a:lnTo>
                    <a:pt x="79" y="100"/>
                  </a:lnTo>
                  <a:cubicBezTo>
                    <a:pt x="73" y="86"/>
                    <a:pt x="62" y="64"/>
                    <a:pt x="57" y="49"/>
                  </a:cubicBezTo>
                  <a:lnTo>
                    <a:pt x="50" y="49"/>
                  </a:lnTo>
                  <a:cubicBezTo>
                    <a:pt x="52" y="66"/>
                    <a:pt x="53" y="83"/>
                    <a:pt x="53" y="100"/>
                  </a:cubicBezTo>
                  <a:lnTo>
                    <a:pt x="53" y="363"/>
                  </a:lnTo>
                  <a:lnTo>
                    <a:pt x="0" y="363"/>
                  </a:lnTo>
                  <a:lnTo>
                    <a:pt x="0" y="21"/>
                  </a:lnTo>
                  <a:cubicBezTo>
                    <a:pt x="0" y="7"/>
                    <a:pt x="7" y="0"/>
                    <a:pt x="20" y="0"/>
                  </a:cubicBezTo>
                  <a:lnTo>
                    <a:pt x="68" y="0"/>
                  </a:lnTo>
                  <a:cubicBezTo>
                    <a:pt x="80" y="0"/>
                    <a:pt x="86" y="6"/>
                    <a:pt x="92" y="17"/>
                  </a:cubicBezTo>
                  <a:lnTo>
                    <a:pt x="202" y="257"/>
                  </a:lnTo>
                  <a:cubicBezTo>
                    <a:pt x="208" y="272"/>
                    <a:pt x="219" y="293"/>
                    <a:pt x="227" y="312"/>
                  </a:cubicBezTo>
                  <a:lnTo>
                    <a:pt x="235" y="312"/>
                  </a:lnTo>
                  <a:cubicBezTo>
                    <a:pt x="233" y="293"/>
                    <a:pt x="232" y="274"/>
                    <a:pt x="232" y="255"/>
                  </a:cubicBezTo>
                  <a:lnTo>
                    <a:pt x="232" y="0"/>
                  </a:lnTo>
                  <a:lnTo>
                    <a:pt x="284" y="0"/>
                  </a:lnTo>
                  <a:lnTo>
                    <a:pt x="284" y="34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2" name="Rectangle 14"/>
            <p:cNvSpPr>
              <a:spLocks noChangeArrowheads="1"/>
            </p:cNvSpPr>
            <p:nvPr userDrawn="1"/>
          </p:nvSpPr>
          <p:spPr bwMode="auto">
            <a:xfrm>
              <a:off x="7340600" y="692150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3" name="Freeform 15"/>
            <p:cNvSpPr>
              <a:spLocks/>
            </p:cNvSpPr>
            <p:nvPr userDrawn="1"/>
          </p:nvSpPr>
          <p:spPr bwMode="auto">
            <a:xfrm>
              <a:off x="7378700" y="692150"/>
              <a:ext cx="109537" cy="128587"/>
            </a:xfrm>
            <a:custGeom>
              <a:avLst/>
              <a:gdLst>
                <a:gd name="T0" fmla="*/ 199 w 306"/>
                <a:gd name="T1" fmla="*/ 348 h 363"/>
                <a:gd name="T2" fmla="*/ 179 w 306"/>
                <a:gd name="T3" fmla="*/ 363 h 363"/>
                <a:gd name="T4" fmla="*/ 128 w 306"/>
                <a:gd name="T5" fmla="*/ 363 h 363"/>
                <a:gd name="T6" fmla="*/ 108 w 306"/>
                <a:gd name="T7" fmla="*/ 348 h 363"/>
                <a:gd name="T8" fmla="*/ 0 w 306"/>
                <a:gd name="T9" fmla="*/ 0 h 363"/>
                <a:gd name="T10" fmla="*/ 55 w 306"/>
                <a:gd name="T11" fmla="*/ 0 h 363"/>
                <a:gd name="T12" fmla="*/ 137 w 306"/>
                <a:gd name="T13" fmla="*/ 283 h 363"/>
                <a:gd name="T14" fmla="*/ 147 w 306"/>
                <a:gd name="T15" fmla="*/ 323 h 363"/>
                <a:gd name="T16" fmla="*/ 161 w 306"/>
                <a:gd name="T17" fmla="*/ 323 h 363"/>
                <a:gd name="T18" fmla="*/ 171 w 306"/>
                <a:gd name="T19" fmla="*/ 283 h 363"/>
                <a:gd name="T20" fmla="*/ 252 w 306"/>
                <a:gd name="T21" fmla="*/ 0 h 363"/>
                <a:gd name="T22" fmla="*/ 306 w 306"/>
                <a:gd name="T23" fmla="*/ 0 h 363"/>
                <a:gd name="T24" fmla="*/ 199 w 306"/>
                <a:gd name="T25" fmla="*/ 34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63">
                  <a:moveTo>
                    <a:pt x="199" y="348"/>
                  </a:moveTo>
                  <a:cubicBezTo>
                    <a:pt x="197" y="357"/>
                    <a:pt x="189" y="363"/>
                    <a:pt x="179" y="363"/>
                  </a:cubicBezTo>
                  <a:lnTo>
                    <a:pt x="128" y="363"/>
                  </a:lnTo>
                  <a:cubicBezTo>
                    <a:pt x="118" y="363"/>
                    <a:pt x="110" y="357"/>
                    <a:pt x="108" y="348"/>
                  </a:cubicBezTo>
                  <a:lnTo>
                    <a:pt x="0" y="0"/>
                  </a:lnTo>
                  <a:lnTo>
                    <a:pt x="55" y="0"/>
                  </a:lnTo>
                  <a:lnTo>
                    <a:pt x="137" y="283"/>
                  </a:lnTo>
                  <a:cubicBezTo>
                    <a:pt x="140" y="296"/>
                    <a:pt x="143" y="310"/>
                    <a:pt x="147" y="323"/>
                  </a:cubicBezTo>
                  <a:lnTo>
                    <a:pt x="161" y="323"/>
                  </a:lnTo>
                  <a:cubicBezTo>
                    <a:pt x="163" y="310"/>
                    <a:pt x="167" y="296"/>
                    <a:pt x="171" y="283"/>
                  </a:cubicBezTo>
                  <a:lnTo>
                    <a:pt x="252" y="0"/>
                  </a:lnTo>
                  <a:lnTo>
                    <a:pt x="306" y="0"/>
                  </a:lnTo>
                  <a:lnTo>
                    <a:pt x="199" y="348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4" name="Freeform 16"/>
            <p:cNvSpPr>
              <a:spLocks/>
            </p:cNvSpPr>
            <p:nvPr userDrawn="1"/>
          </p:nvSpPr>
          <p:spPr bwMode="auto">
            <a:xfrm>
              <a:off x="7505700" y="692150"/>
              <a:ext cx="80962" cy="128587"/>
            </a:xfrm>
            <a:custGeom>
              <a:avLst/>
              <a:gdLst>
                <a:gd name="T0" fmla="*/ 228 w 228"/>
                <a:gd name="T1" fmla="*/ 361 h 365"/>
                <a:gd name="T2" fmla="*/ 73 w 228"/>
                <a:gd name="T3" fmla="*/ 365 h 365"/>
                <a:gd name="T4" fmla="*/ 0 w 228"/>
                <a:gd name="T5" fmla="*/ 300 h 365"/>
                <a:gd name="T6" fmla="*/ 0 w 228"/>
                <a:gd name="T7" fmla="*/ 65 h 365"/>
                <a:gd name="T8" fmla="*/ 73 w 228"/>
                <a:gd name="T9" fmla="*/ 0 h 365"/>
                <a:gd name="T10" fmla="*/ 228 w 228"/>
                <a:gd name="T11" fmla="*/ 4 h 365"/>
                <a:gd name="T12" fmla="*/ 226 w 228"/>
                <a:gd name="T13" fmla="*/ 45 h 365"/>
                <a:gd name="T14" fmla="*/ 82 w 228"/>
                <a:gd name="T15" fmla="*/ 45 h 365"/>
                <a:gd name="T16" fmla="*/ 53 w 228"/>
                <a:gd name="T17" fmla="*/ 79 h 365"/>
                <a:gd name="T18" fmla="*/ 53 w 228"/>
                <a:gd name="T19" fmla="*/ 152 h 365"/>
                <a:gd name="T20" fmla="*/ 206 w 228"/>
                <a:gd name="T21" fmla="*/ 152 h 365"/>
                <a:gd name="T22" fmla="*/ 206 w 228"/>
                <a:gd name="T23" fmla="*/ 194 h 365"/>
                <a:gd name="T24" fmla="*/ 53 w 228"/>
                <a:gd name="T25" fmla="*/ 194 h 365"/>
                <a:gd name="T26" fmla="*/ 53 w 228"/>
                <a:gd name="T27" fmla="*/ 287 h 365"/>
                <a:gd name="T28" fmla="*/ 82 w 228"/>
                <a:gd name="T29" fmla="*/ 321 h 365"/>
                <a:gd name="T30" fmla="*/ 226 w 228"/>
                <a:gd name="T31" fmla="*/ 321 h 365"/>
                <a:gd name="T32" fmla="*/ 228 w 228"/>
                <a:gd name="T33" fmla="*/ 36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365">
                  <a:moveTo>
                    <a:pt x="228" y="361"/>
                  </a:moveTo>
                  <a:cubicBezTo>
                    <a:pt x="180" y="365"/>
                    <a:pt x="125" y="365"/>
                    <a:pt x="73" y="365"/>
                  </a:cubicBezTo>
                  <a:cubicBezTo>
                    <a:pt x="27" y="365"/>
                    <a:pt x="0" y="340"/>
                    <a:pt x="0" y="300"/>
                  </a:cubicBezTo>
                  <a:lnTo>
                    <a:pt x="0" y="65"/>
                  </a:lnTo>
                  <a:cubicBezTo>
                    <a:pt x="0" y="25"/>
                    <a:pt x="28" y="0"/>
                    <a:pt x="73" y="0"/>
                  </a:cubicBezTo>
                  <a:cubicBezTo>
                    <a:pt x="125" y="0"/>
                    <a:pt x="180" y="0"/>
                    <a:pt x="228" y="4"/>
                  </a:cubicBezTo>
                  <a:lnTo>
                    <a:pt x="226" y="45"/>
                  </a:lnTo>
                  <a:lnTo>
                    <a:pt x="82" y="45"/>
                  </a:lnTo>
                  <a:cubicBezTo>
                    <a:pt x="61" y="45"/>
                    <a:pt x="53" y="54"/>
                    <a:pt x="53" y="79"/>
                  </a:cubicBezTo>
                  <a:lnTo>
                    <a:pt x="53" y="152"/>
                  </a:lnTo>
                  <a:lnTo>
                    <a:pt x="206" y="152"/>
                  </a:lnTo>
                  <a:lnTo>
                    <a:pt x="206" y="194"/>
                  </a:lnTo>
                  <a:lnTo>
                    <a:pt x="53" y="194"/>
                  </a:lnTo>
                  <a:lnTo>
                    <a:pt x="53" y="287"/>
                  </a:lnTo>
                  <a:cubicBezTo>
                    <a:pt x="53" y="312"/>
                    <a:pt x="61" y="321"/>
                    <a:pt x="82" y="321"/>
                  </a:cubicBezTo>
                  <a:lnTo>
                    <a:pt x="226" y="321"/>
                  </a:lnTo>
                  <a:lnTo>
                    <a:pt x="228" y="361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5" name="Freeform 17"/>
            <p:cNvSpPr>
              <a:spLocks noEditPoints="1"/>
            </p:cNvSpPr>
            <p:nvPr userDrawn="1"/>
          </p:nvSpPr>
          <p:spPr bwMode="auto">
            <a:xfrm>
              <a:off x="7612063" y="690563"/>
              <a:ext cx="92075" cy="130175"/>
            </a:xfrm>
            <a:custGeom>
              <a:avLst/>
              <a:gdLst>
                <a:gd name="T0" fmla="*/ 126 w 260"/>
                <a:gd name="T1" fmla="*/ 173 h 367"/>
                <a:gd name="T2" fmla="*/ 194 w 260"/>
                <a:gd name="T3" fmla="*/ 108 h 367"/>
                <a:gd name="T4" fmla="*/ 126 w 260"/>
                <a:gd name="T5" fmla="*/ 45 h 367"/>
                <a:gd name="T6" fmla="*/ 52 w 260"/>
                <a:gd name="T7" fmla="*/ 45 h 367"/>
                <a:gd name="T8" fmla="*/ 52 w 260"/>
                <a:gd name="T9" fmla="*/ 173 h 367"/>
                <a:gd name="T10" fmla="*/ 126 w 260"/>
                <a:gd name="T11" fmla="*/ 173 h 367"/>
                <a:gd name="T12" fmla="*/ 204 w 260"/>
                <a:gd name="T13" fmla="*/ 367 h 367"/>
                <a:gd name="T14" fmla="*/ 173 w 260"/>
                <a:gd name="T15" fmla="*/ 254 h 367"/>
                <a:gd name="T16" fmla="*/ 127 w 260"/>
                <a:gd name="T17" fmla="*/ 218 h 367"/>
                <a:gd name="T18" fmla="*/ 52 w 260"/>
                <a:gd name="T19" fmla="*/ 217 h 367"/>
                <a:gd name="T20" fmla="*/ 52 w 260"/>
                <a:gd name="T21" fmla="*/ 367 h 367"/>
                <a:gd name="T22" fmla="*/ 0 w 260"/>
                <a:gd name="T23" fmla="*/ 367 h 367"/>
                <a:gd name="T24" fmla="*/ 0 w 260"/>
                <a:gd name="T25" fmla="*/ 4 h 367"/>
                <a:gd name="T26" fmla="*/ 127 w 260"/>
                <a:gd name="T27" fmla="*/ 0 h 367"/>
                <a:gd name="T28" fmla="*/ 247 w 260"/>
                <a:gd name="T29" fmla="*/ 105 h 367"/>
                <a:gd name="T30" fmla="*/ 180 w 260"/>
                <a:gd name="T31" fmla="*/ 197 h 367"/>
                <a:gd name="T32" fmla="*/ 180 w 260"/>
                <a:gd name="T33" fmla="*/ 200 h 367"/>
                <a:gd name="T34" fmla="*/ 226 w 260"/>
                <a:gd name="T35" fmla="*/ 252 h 367"/>
                <a:gd name="T36" fmla="*/ 260 w 260"/>
                <a:gd name="T37" fmla="*/ 367 h 367"/>
                <a:gd name="T38" fmla="*/ 204 w 260"/>
                <a:gd name="T3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367">
                  <a:moveTo>
                    <a:pt x="126" y="173"/>
                  </a:moveTo>
                  <a:cubicBezTo>
                    <a:pt x="177" y="172"/>
                    <a:pt x="194" y="158"/>
                    <a:pt x="194" y="108"/>
                  </a:cubicBezTo>
                  <a:cubicBezTo>
                    <a:pt x="194" y="58"/>
                    <a:pt x="177" y="45"/>
                    <a:pt x="126" y="45"/>
                  </a:cubicBezTo>
                  <a:cubicBezTo>
                    <a:pt x="98" y="45"/>
                    <a:pt x="72" y="45"/>
                    <a:pt x="52" y="45"/>
                  </a:cubicBezTo>
                  <a:lnTo>
                    <a:pt x="52" y="173"/>
                  </a:lnTo>
                  <a:lnTo>
                    <a:pt x="126" y="173"/>
                  </a:lnTo>
                  <a:close/>
                  <a:moveTo>
                    <a:pt x="204" y="367"/>
                  </a:moveTo>
                  <a:lnTo>
                    <a:pt x="173" y="254"/>
                  </a:lnTo>
                  <a:cubicBezTo>
                    <a:pt x="164" y="228"/>
                    <a:pt x="150" y="218"/>
                    <a:pt x="127" y="218"/>
                  </a:cubicBezTo>
                  <a:lnTo>
                    <a:pt x="52" y="217"/>
                  </a:lnTo>
                  <a:lnTo>
                    <a:pt x="52" y="367"/>
                  </a:lnTo>
                  <a:lnTo>
                    <a:pt x="0" y="367"/>
                  </a:lnTo>
                  <a:lnTo>
                    <a:pt x="0" y="4"/>
                  </a:lnTo>
                  <a:cubicBezTo>
                    <a:pt x="40" y="0"/>
                    <a:pt x="68" y="0"/>
                    <a:pt x="127" y="0"/>
                  </a:cubicBezTo>
                  <a:cubicBezTo>
                    <a:pt x="212" y="0"/>
                    <a:pt x="247" y="23"/>
                    <a:pt x="247" y="105"/>
                  </a:cubicBezTo>
                  <a:cubicBezTo>
                    <a:pt x="247" y="162"/>
                    <a:pt x="229" y="191"/>
                    <a:pt x="180" y="197"/>
                  </a:cubicBezTo>
                  <a:lnTo>
                    <a:pt x="180" y="200"/>
                  </a:lnTo>
                  <a:cubicBezTo>
                    <a:pt x="198" y="205"/>
                    <a:pt x="218" y="221"/>
                    <a:pt x="226" y="252"/>
                  </a:cubicBezTo>
                  <a:lnTo>
                    <a:pt x="260" y="367"/>
                  </a:lnTo>
                  <a:lnTo>
                    <a:pt x="204" y="36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6" name="Freeform 18"/>
            <p:cNvSpPr>
              <a:spLocks/>
            </p:cNvSpPr>
            <p:nvPr userDrawn="1"/>
          </p:nvSpPr>
          <p:spPr bwMode="auto">
            <a:xfrm>
              <a:off x="7723188" y="688975"/>
              <a:ext cx="85725" cy="133350"/>
            </a:xfrm>
            <a:custGeom>
              <a:avLst/>
              <a:gdLst>
                <a:gd name="T0" fmla="*/ 229 w 243"/>
                <a:gd name="T1" fmla="*/ 11 h 375"/>
                <a:gd name="T2" fmla="*/ 226 w 243"/>
                <a:gd name="T3" fmla="*/ 49 h 375"/>
                <a:gd name="T4" fmla="*/ 122 w 243"/>
                <a:gd name="T5" fmla="*/ 47 h 375"/>
                <a:gd name="T6" fmla="*/ 53 w 243"/>
                <a:gd name="T7" fmla="*/ 97 h 375"/>
                <a:gd name="T8" fmla="*/ 97 w 243"/>
                <a:gd name="T9" fmla="*/ 152 h 375"/>
                <a:gd name="T10" fmla="*/ 169 w 243"/>
                <a:gd name="T11" fmla="*/ 172 h 375"/>
                <a:gd name="T12" fmla="*/ 243 w 243"/>
                <a:gd name="T13" fmla="*/ 276 h 375"/>
                <a:gd name="T14" fmla="*/ 119 w 243"/>
                <a:gd name="T15" fmla="*/ 375 h 375"/>
                <a:gd name="T16" fmla="*/ 5 w 243"/>
                <a:gd name="T17" fmla="*/ 365 h 375"/>
                <a:gd name="T18" fmla="*/ 9 w 243"/>
                <a:gd name="T19" fmla="*/ 326 h 375"/>
                <a:gd name="T20" fmla="*/ 120 w 243"/>
                <a:gd name="T21" fmla="*/ 329 h 375"/>
                <a:gd name="T22" fmla="*/ 189 w 243"/>
                <a:gd name="T23" fmla="*/ 275 h 375"/>
                <a:gd name="T24" fmla="*/ 146 w 243"/>
                <a:gd name="T25" fmla="*/ 219 h 375"/>
                <a:gd name="T26" fmla="*/ 72 w 243"/>
                <a:gd name="T27" fmla="*/ 199 h 375"/>
                <a:gd name="T28" fmla="*/ 0 w 243"/>
                <a:gd name="T29" fmla="*/ 96 h 375"/>
                <a:gd name="T30" fmla="*/ 120 w 243"/>
                <a:gd name="T31" fmla="*/ 0 h 375"/>
                <a:gd name="T32" fmla="*/ 229 w 243"/>
                <a:gd name="T33" fmla="*/ 1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375">
                  <a:moveTo>
                    <a:pt x="229" y="11"/>
                  </a:moveTo>
                  <a:lnTo>
                    <a:pt x="226" y="49"/>
                  </a:lnTo>
                  <a:cubicBezTo>
                    <a:pt x="195" y="48"/>
                    <a:pt x="156" y="47"/>
                    <a:pt x="122" y="47"/>
                  </a:cubicBezTo>
                  <a:cubicBezTo>
                    <a:pt x="72" y="47"/>
                    <a:pt x="53" y="49"/>
                    <a:pt x="53" y="97"/>
                  </a:cubicBezTo>
                  <a:cubicBezTo>
                    <a:pt x="53" y="135"/>
                    <a:pt x="67" y="145"/>
                    <a:pt x="97" y="152"/>
                  </a:cubicBezTo>
                  <a:lnTo>
                    <a:pt x="169" y="172"/>
                  </a:lnTo>
                  <a:cubicBezTo>
                    <a:pt x="225" y="188"/>
                    <a:pt x="243" y="221"/>
                    <a:pt x="243" y="276"/>
                  </a:cubicBezTo>
                  <a:cubicBezTo>
                    <a:pt x="243" y="359"/>
                    <a:pt x="206" y="375"/>
                    <a:pt x="119" y="375"/>
                  </a:cubicBezTo>
                  <a:cubicBezTo>
                    <a:pt x="96" y="375"/>
                    <a:pt x="56" y="374"/>
                    <a:pt x="5" y="365"/>
                  </a:cubicBezTo>
                  <a:lnTo>
                    <a:pt x="9" y="326"/>
                  </a:lnTo>
                  <a:cubicBezTo>
                    <a:pt x="75" y="328"/>
                    <a:pt x="93" y="329"/>
                    <a:pt x="120" y="329"/>
                  </a:cubicBezTo>
                  <a:cubicBezTo>
                    <a:pt x="173" y="328"/>
                    <a:pt x="189" y="320"/>
                    <a:pt x="189" y="275"/>
                  </a:cubicBezTo>
                  <a:cubicBezTo>
                    <a:pt x="189" y="236"/>
                    <a:pt x="175" y="227"/>
                    <a:pt x="146" y="219"/>
                  </a:cubicBezTo>
                  <a:lnTo>
                    <a:pt x="72" y="199"/>
                  </a:lnTo>
                  <a:cubicBezTo>
                    <a:pt x="19" y="184"/>
                    <a:pt x="0" y="151"/>
                    <a:pt x="0" y="96"/>
                  </a:cubicBezTo>
                  <a:cubicBezTo>
                    <a:pt x="0" y="12"/>
                    <a:pt x="38" y="0"/>
                    <a:pt x="120" y="0"/>
                  </a:cubicBezTo>
                  <a:cubicBezTo>
                    <a:pt x="154" y="0"/>
                    <a:pt x="192" y="2"/>
                    <a:pt x="229" y="11"/>
                  </a:cubicBez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7" name="Rectangle 19"/>
            <p:cNvSpPr>
              <a:spLocks noChangeArrowheads="1"/>
            </p:cNvSpPr>
            <p:nvPr userDrawn="1"/>
          </p:nvSpPr>
          <p:spPr bwMode="auto">
            <a:xfrm>
              <a:off x="7834313" y="692150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8" name="Freeform 20"/>
            <p:cNvSpPr>
              <a:spLocks/>
            </p:cNvSpPr>
            <p:nvPr userDrawn="1"/>
          </p:nvSpPr>
          <p:spPr bwMode="auto">
            <a:xfrm>
              <a:off x="7872413" y="692150"/>
              <a:ext cx="101600" cy="128587"/>
            </a:xfrm>
            <a:custGeom>
              <a:avLst/>
              <a:gdLst>
                <a:gd name="T0" fmla="*/ 168 w 283"/>
                <a:gd name="T1" fmla="*/ 47 h 363"/>
                <a:gd name="T2" fmla="*/ 168 w 283"/>
                <a:gd name="T3" fmla="*/ 363 h 363"/>
                <a:gd name="T4" fmla="*/ 114 w 283"/>
                <a:gd name="T5" fmla="*/ 363 h 363"/>
                <a:gd name="T6" fmla="*/ 114 w 283"/>
                <a:gd name="T7" fmla="*/ 47 h 363"/>
                <a:gd name="T8" fmla="*/ 0 w 283"/>
                <a:gd name="T9" fmla="*/ 47 h 363"/>
                <a:gd name="T10" fmla="*/ 0 w 283"/>
                <a:gd name="T11" fmla="*/ 0 h 363"/>
                <a:gd name="T12" fmla="*/ 283 w 283"/>
                <a:gd name="T13" fmla="*/ 0 h 363"/>
                <a:gd name="T14" fmla="*/ 283 w 283"/>
                <a:gd name="T15" fmla="*/ 47 h 363"/>
                <a:gd name="T16" fmla="*/ 168 w 283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363">
                  <a:moveTo>
                    <a:pt x="168" y="47"/>
                  </a:moveTo>
                  <a:lnTo>
                    <a:pt x="168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47"/>
                  </a:lnTo>
                  <a:lnTo>
                    <a:pt x="168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9" name="Freeform 21"/>
            <p:cNvSpPr>
              <a:spLocks noEditPoints="1"/>
            </p:cNvSpPr>
            <p:nvPr userDrawn="1"/>
          </p:nvSpPr>
          <p:spPr bwMode="auto">
            <a:xfrm>
              <a:off x="7969250" y="657225"/>
              <a:ext cx="114300" cy="163512"/>
            </a:xfrm>
            <a:custGeom>
              <a:avLst/>
              <a:gdLst>
                <a:gd name="T0" fmla="*/ 199 w 321"/>
                <a:gd name="T1" fmla="*/ 57 h 459"/>
                <a:gd name="T2" fmla="*/ 185 w 321"/>
                <a:gd name="T3" fmla="*/ 43 h 459"/>
                <a:gd name="T4" fmla="*/ 185 w 321"/>
                <a:gd name="T5" fmla="*/ 14 h 459"/>
                <a:gd name="T6" fmla="*/ 199 w 321"/>
                <a:gd name="T7" fmla="*/ 0 h 459"/>
                <a:gd name="T8" fmla="*/ 215 w 321"/>
                <a:gd name="T9" fmla="*/ 0 h 459"/>
                <a:gd name="T10" fmla="*/ 230 w 321"/>
                <a:gd name="T11" fmla="*/ 14 h 459"/>
                <a:gd name="T12" fmla="*/ 230 w 321"/>
                <a:gd name="T13" fmla="*/ 43 h 459"/>
                <a:gd name="T14" fmla="*/ 215 w 321"/>
                <a:gd name="T15" fmla="*/ 57 h 459"/>
                <a:gd name="T16" fmla="*/ 199 w 321"/>
                <a:gd name="T17" fmla="*/ 57 h 459"/>
                <a:gd name="T18" fmla="*/ 176 w 321"/>
                <a:gd name="T19" fmla="*/ 166 h 459"/>
                <a:gd name="T20" fmla="*/ 167 w 321"/>
                <a:gd name="T21" fmla="*/ 137 h 459"/>
                <a:gd name="T22" fmla="*/ 153 w 321"/>
                <a:gd name="T23" fmla="*/ 137 h 459"/>
                <a:gd name="T24" fmla="*/ 144 w 321"/>
                <a:gd name="T25" fmla="*/ 166 h 459"/>
                <a:gd name="T26" fmla="*/ 102 w 321"/>
                <a:gd name="T27" fmla="*/ 304 h 459"/>
                <a:gd name="T28" fmla="*/ 218 w 321"/>
                <a:gd name="T29" fmla="*/ 304 h 459"/>
                <a:gd name="T30" fmla="*/ 176 w 321"/>
                <a:gd name="T31" fmla="*/ 166 h 459"/>
                <a:gd name="T32" fmla="*/ 105 w 321"/>
                <a:gd name="T33" fmla="*/ 57 h 459"/>
                <a:gd name="T34" fmla="*/ 92 w 321"/>
                <a:gd name="T35" fmla="*/ 43 h 459"/>
                <a:gd name="T36" fmla="*/ 92 w 321"/>
                <a:gd name="T37" fmla="*/ 14 h 459"/>
                <a:gd name="T38" fmla="*/ 105 w 321"/>
                <a:gd name="T39" fmla="*/ 0 h 459"/>
                <a:gd name="T40" fmla="*/ 122 w 321"/>
                <a:gd name="T41" fmla="*/ 0 h 459"/>
                <a:gd name="T42" fmla="*/ 136 w 321"/>
                <a:gd name="T43" fmla="*/ 14 h 459"/>
                <a:gd name="T44" fmla="*/ 136 w 321"/>
                <a:gd name="T45" fmla="*/ 43 h 459"/>
                <a:gd name="T46" fmla="*/ 122 w 321"/>
                <a:gd name="T47" fmla="*/ 57 h 459"/>
                <a:gd name="T48" fmla="*/ 105 w 321"/>
                <a:gd name="T49" fmla="*/ 57 h 459"/>
                <a:gd name="T50" fmla="*/ 88 w 321"/>
                <a:gd name="T51" fmla="*/ 350 h 459"/>
                <a:gd name="T52" fmla="*/ 54 w 321"/>
                <a:gd name="T53" fmla="*/ 459 h 459"/>
                <a:gd name="T54" fmla="*/ 0 w 321"/>
                <a:gd name="T55" fmla="*/ 459 h 459"/>
                <a:gd name="T56" fmla="*/ 114 w 321"/>
                <a:gd name="T57" fmla="*/ 110 h 459"/>
                <a:gd name="T58" fmla="*/ 133 w 321"/>
                <a:gd name="T59" fmla="*/ 96 h 459"/>
                <a:gd name="T60" fmla="*/ 187 w 321"/>
                <a:gd name="T61" fmla="*/ 96 h 459"/>
                <a:gd name="T62" fmla="*/ 206 w 321"/>
                <a:gd name="T63" fmla="*/ 110 h 459"/>
                <a:gd name="T64" fmla="*/ 321 w 321"/>
                <a:gd name="T65" fmla="*/ 459 h 459"/>
                <a:gd name="T66" fmla="*/ 266 w 321"/>
                <a:gd name="T67" fmla="*/ 459 h 459"/>
                <a:gd name="T68" fmla="*/ 233 w 321"/>
                <a:gd name="T69" fmla="*/ 350 h 459"/>
                <a:gd name="T70" fmla="*/ 88 w 321"/>
                <a:gd name="T71" fmla="*/ 35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1" h="459">
                  <a:moveTo>
                    <a:pt x="199" y="57"/>
                  </a:moveTo>
                  <a:cubicBezTo>
                    <a:pt x="189" y="57"/>
                    <a:pt x="185" y="53"/>
                    <a:pt x="185" y="43"/>
                  </a:cubicBezTo>
                  <a:lnTo>
                    <a:pt x="185" y="14"/>
                  </a:lnTo>
                  <a:cubicBezTo>
                    <a:pt x="185" y="6"/>
                    <a:pt x="189" y="0"/>
                    <a:pt x="199" y="0"/>
                  </a:cubicBezTo>
                  <a:lnTo>
                    <a:pt x="215" y="0"/>
                  </a:lnTo>
                  <a:cubicBezTo>
                    <a:pt x="224" y="0"/>
                    <a:pt x="230" y="6"/>
                    <a:pt x="230" y="14"/>
                  </a:cubicBezTo>
                  <a:lnTo>
                    <a:pt x="230" y="43"/>
                  </a:lnTo>
                  <a:cubicBezTo>
                    <a:pt x="230" y="53"/>
                    <a:pt x="224" y="57"/>
                    <a:pt x="215" y="57"/>
                  </a:cubicBezTo>
                  <a:lnTo>
                    <a:pt x="199" y="57"/>
                  </a:lnTo>
                  <a:close/>
                  <a:moveTo>
                    <a:pt x="176" y="166"/>
                  </a:moveTo>
                  <a:cubicBezTo>
                    <a:pt x="173" y="157"/>
                    <a:pt x="170" y="146"/>
                    <a:pt x="167" y="137"/>
                  </a:cubicBezTo>
                  <a:lnTo>
                    <a:pt x="153" y="137"/>
                  </a:lnTo>
                  <a:cubicBezTo>
                    <a:pt x="150" y="146"/>
                    <a:pt x="147" y="157"/>
                    <a:pt x="144" y="166"/>
                  </a:cubicBezTo>
                  <a:lnTo>
                    <a:pt x="102" y="304"/>
                  </a:lnTo>
                  <a:lnTo>
                    <a:pt x="218" y="304"/>
                  </a:lnTo>
                  <a:lnTo>
                    <a:pt x="176" y="166"/>
                  </a:lnTo>
                  <a:close/>
                  <a:moveTo>
                    <a:pt x="105" y="57"/>
                  </a:moveTo>
                  <a:cubicBezTo>
                    <a:pt x="96" y="57"/>
                    <a:pt x="92" y="53"/>
                    <a:pt x="92" y="43"/>
                  </a:cubicBezTo>
                  <a:lnTo>
                    <a:pt x="92" y="14"/>
                  </a:lnTo>
                  <a:cubicBezTo>
                    <a:pt x="92" y="6"/>
                    <a:pt x="96" y="0"/>
                    <a:pt x="105" y="0"/>
                  </a:cubicBezTo>
                  <a:lnTo>
                    <a:pt x="122" y="0"/>
                  </a:lnTo>
                  <a:cubicBezTo>
                    <a:pt x="132" y="0"/>
                    <a:pt x="136" y="6"/>
                    <a:pt x="136" y="14"/>
                  </a:cubicBezTo>
                  <a:lnTo>
                    <a:pt x="136" y="43"/>
                  </a:lnTo>
                  <a:cubicBezTo>
                    <a:pt x="136" y="53"/>
                    <a:pt x="132" y="57"/>
                    <a:pt x="122" y="57"/>
                  </a:cubicBezTo>
                  <a:lnTo>
                    <a:pt x="105" y="57"/>
                  </a:lnTo>
                  <a:close/>
                  <a:moveTo>
                    <a:pt x="88" y="350"/>
                  </a:moveTo>
                  <a:lnTo>
                    <a:pt x="54" y="459"/>
                  </a:lnTo>
                  <a:lnTo>
                    <a:pt x="0" y="459"/>
                  </a:lnTo>
                  <a:lnTo>
                    <a:pt x="114" y="110"/>
                  </a:lnTo>
                  <a:cubicBezTo>
                    <a:pt x="116" y="102"/>
                    <a:pt x="124" y="96"/>
                    <a:pt x="133" y="96"/>
                  </a:cubicBezTo>
                  <a:lnTo>
                    <a:pt x="187" y="96"/>
                  </a:lnTo>
                  <a:cubicBezTo>
                    <a:pt x="196" y="96"/>
                    <a:pt x="204" y="102"/>
                    <a:pt x="206" y="110"/>
                  </a:cubicBezTo>
                  <a:lnTo>
                    <a:pt x="321" y="459"/>
                  </a:lnTo>
                  <a:lnTo>
                    <a:pt x="266" y="459"/>
                  </a:lnTo>
                  <a:lnTo>
                    <a:pt x="233" y="350"/>
                  </a:lnTo>
                  <a:lnTo>
                    <a:pt x="88" y="35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0" name="Freeform 22"/>
            <p:cNvSpPr>
              <a:spLocks/>
            </p:cNvSpPr>
            <p:nvPr userDrawn="1"/>
          </p:nvSpPr>
          <p:spPr bwMode="auto">
            <a:xfrm>
              <a:off x="8078788" y="692150"/>
              <a:ext cx="100012" cy="128587"/>
            </a:xfrm>
            <a:custGeom>
              <a:avLst/>
              <a:gdLst>
                <a:gd name="T0" fmla="*/ 167 w 282"/>
                <a:gd name="T1" fmla="*/ 47 h 363"/>
                <a:gd name="T2" fmla="*/ 167 w 282"/>
                <a:gd name="T3" fmla="*/ 363 h 363"/>
                <a:gd name="T4" fmla="*/ 114 w 282"/>
                <a:gd name="T5" fmla="*/ 363 h 363"/>
                <a:gd name="T6" fmla="*/ 114 w 282"/>
                <a:gd name="T7" fmla="*/ 47 h 363"/>
                <a:gd name="T8" fmla="*/ 0 w 282"/>
                <a:gd name="T9" fmla="*/ 47 h 363"/>
                <a:gd name="T10" fmla="*/ 0 w 282"/>
                <a:gd name="T11" fmla="*/ 0 h 363"/>
                <a:gd name="T12" fmla="*/ 282 w 282"/>
                <a:gd name="T13" fmla="*/ 0 h 363"/>
                <a:gd name="T14" fmla="*/ 282 w 282"/>
                <a:gd name="T15" fmla="*/ 47 h 363"/>
                <a:gd name="T16" fmla="*/ 167 w 282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363">
                  <a:moveTo>
                    <a:pt x="167" y="47"/>
                  </a:moveTo>
                  <a:lnTo>
                    <a:pt x="167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7"/>
                  </a:lnTo>
                  <a:lnTo>
                    <a:pt x="167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71" name="Freeform 7"/>
          <p:cNvSpPr>
            <a:spLocks noChangeAspect="1"/>
          </p:cNvSpPr>
          <p:nvPr/>
        </p:nvSpPr>
        <p:spPr bwMode="auto">
          <a:xfrm>
            <a:off x="1473179" y="1"/>
            <a:ext cx="9002738" cy="7344265"/>
          </a:xfrm>
          <a:custGeom>
            <a:avLst/>
            <a:gdLst>
              <a:gd name="T0" fmla="*/ 2000 w 2000"/>
              <a:gd name="T1" fmla="*/ 0 h 1349"/>
              <a:gd name="T2" fmla="*/ 1361 w 2000"/>
              <a:gd name="T3" fmla="*/ 0 h 1349"/>
              <a:gd name="T4" fmla="*/ 992 w 2000"/>
              <a:gd name="T5" fmla="*/ 627 h 1349"/>
              <a:gd name="T6" fmla="*/ 0 w 2000"/>
              <a:gd name="T7" fmla="*/ 1193 h 1349"/>
              <a:gd name="T8" fmla="*/ 0 w 2000"/>
              <a:gd name="T9" fmla="*/ 1349 h 1349"/>
              <a:gd name="T10" fmla="*/ 2000 w 2000"/>
              <a:gd name="T11" fmla="*/ 1349 h 1349"/>
              <a:gd name="T12" fmla="*/ 2000 w 2000"/>
              <a:gd name="T13" fmla="*/ 0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00" h="1349">
                <a:moveTo>
                  <a:pt x="2000" y="0"/>
                </a:moveTo>
                <a:lnTo>
                  <a:pt x="1361" y="0"/>
                </a:lnTo>
                <a:cubicBezTo>
                  <a:pt x="1285" y="208"/>
                  <a:pt x="1168" y="419"/>
                  <a:pt x="992" y="627"/>
                </a:cubicBezTo>
                <a:cubicBezTo>
                  <a:pt x="644" y="1036"/>
                  <a:pt x="259" y="1159"/>
                  <a:pt x="0" y="1193"/>
                </a:cubicBezTo>
                <a:lnTo>
                  <a:pt x="0" y="1349"/>
                </a:lnTo>
                <a:lnTo>
                  <a:pt x="2000" y="1349"/>
                </a:lnTo>
                <a:lnTo>
                  <a:pt x="2000" y="0"/>
                </a:lnTo>
                <a:close/>
              </a:path>
            </a:pathLst>
          </a:custGeom>
          <a:solidFill>
            <a:srgbClr val="7A786C">
              <a:alpha val="15000"/>
            </a:srgbClr>
          </a:solidFill>
          <a:ln>
            <a:noFill/>
          </a:ln>
        </p:spPr>
        <p:txBody>
          <a:bodyPr vert="horz" wrap="square" lIns="101805" tIns="50904" rIns="101805" bIns="50904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Datumsplatzhalter 4" hidden="1"/>
          <p:cNvSpPr>
            <a:spLocks noGrp="1"/>
          </p:cNvSpPr>
          <p:nvPr>
            <p:ph type="dt" sz="half" idx="15"/>
          </p:nvPr>
        </p:nvSpPr>
        <p:spPr>
          <a:xfrm>
            <a:off x="327373" y="7447239"/>
            <a:ext cx="982008" cy="408015"/>
          </a:xfrm>
        </p:spPr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  <p:sp>
        <p:nvSpPr>
          <p:cNvPr id="6" name="Fußzeilenplatzhalter 5" hidden="1"/>
          <p:cNvSpPr>
            <a:spLocks noGrp="1"/>
          </p:cNvSpPr>
          <p:nvPr>
            <p:ph type="ftr" sz="quarter" idx="16"/>
          </p:nvPr>
        </p:nvSpPr>
        <p:spPr>
          <a:xfrm>
            <a:off x="2373449" y="7447283"/>
            <a:ext cx="5728378" cy="408015"/>
          </a:xfrm>
        </p:spPr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8" name="Foliennummernplatzhalter 7" hidden="1"/>
          <p:cNvSpPr>
            <a:spLocks noGrp="1"/>
          </p:cNvSpPr>
          <p:nvPr>
            <p:ph type="sldNum" sz="quarter" idx="17"/>
          </p:nvPr>
        </p:nvSpPr>
        <p:spPr>
          <a:xfrm>
            <a:off x="9493873" y="7447239"/>
            <a:ext cx="654671" cy="408015"/>
          </a:xfrm>
        </p:spPr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273392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993425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693250" y="1734010"/>
            <a:ext cx="2456083" cy="469374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26584" y="1734013"/>
            <a:ext cx="7037722" cy="4692169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23351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8468" y="1734918"/>
            <a:ext cx="9820077" cy="4692169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59618-9C00-4BE6-BEC7-89C58A64E5D0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8377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473997" y="2244518"/>
            <a:ext cx="7365057" cy="510018"/>
          </a:xfrm>
        </p:spPr>
        <p:txBody>
          <a:bodyPr wrap="none" bIns="0" anchor="b" anchorCtr="0"/>
          <a:lstStyle>
            <a:lvl1pPr marL="0" indent="0">
              <a:lnSpc>
                <a:spcPts val="2673"/>
              </a:lnSpc>
              <a:spcBef>
                <a:spcPts val="0"/>
              </a:spcBef>
              <a:spcAft>
                <a:spcPts val="0"/>
              </a:spcAft>
              <a:buNone/>
              <a:defRPr sz="3100" cap="all" baseline="0">
                <a:solidFill>
                  <a:schemeClr val="accent1"/>
                </a:solidFill>
                <a:latin typeface="+mj-lt"/>
              </a:defRPr>
            </a:lvl1pPr>
            <a:lvl2pPr marL="50902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804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5270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3608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4511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54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6315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7217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73997" y="2754816"/>
            <a:ext cx="7365057" cy="2448088"/>
          </a:xfrm>
        </p:spPr>
        <p:txBody>
          <a:bodyPr anchor="t"/>
          <a:lstStyle>
            <a:lvl1pPr algn="l">
              <a:lnSpc>
                <a:spcPts val="4900"/>
              </a:lnSpc>
              <a:defRPr sz="4500" b="0" cap="all">
                <a:solidFill>
                  <a:schemeClr val="accent2"/>
                </a:solidFill>
                <a:latin typeface="Exo 2 Semi Bold" pitchFamily="50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7" name="Datumsplatzhalter 6" hidden="1"/>
          <p:cNvSpPr>
            <a:spLocks noGrp="1"/>
          </p:cNvSpPr>
          <p:nvPr>
            <p:ph type="dt" sz="half" idx="10"/>
          </p:nvPr>
        </p:nvSpPr>
        <p:spPr>
          <a:xfrm>
            <a:off x="327373" y="7447239"/>
            <a:ext cx="982008" cy="408015"/>
          </a:xfrm>
        </p:spPr>
        <p:txBody>
          <a:bodyPr/>
          <a:lstStyle/>
          <a:p>
            <a:r>
              <a:rPr lang="de-DE" smtClean="0"/>
              <a:t>31. Mai 2021</a:t>
            </a:r>
            <a:endParaRPr lang="de-DE"/>
          </a:p>
        </p:txBody>
      </p:sp>
      <p:sp>
        <p:nvSpPr>
          <p:cNvPr id="8" name="Fußzeilenplatzhalter 7" hidden="1"/>
          <p:cNvSpPr>
            <a:spLocks noGrp="1"/>
          </p:cNvSpPr>
          <p:nvPr>
            <p:ph type="ftr" sz="quarter" idx="11"/>
          </p:nvPr>
        </p:nvSpPr>
        <p:spPr>
          <a:xfrm>
            <a:off x="2373449" y="7447283"/>
            <a:ext cx="5728378" cy="408015"/>
          </a:xfrm>
        </p:spPr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 dirty="0"/>
          </a:p>
        </p:txBody>
      </p:sp>
      <p:sp>
        <p:nvSpPr>
          <p:cNvPr id="9" name="Foliennummernplatzhalter 8" hidden="1"/>
          <p:cNvSpPr>
            <a:spLocks noGrp="1"/>
          </p:cNvSpPr>
          <p:nvPr>
            <p:ph type="sldNum" sz="quarter" idx="12"/>
          </p:nvPr>
        </p:nvSpPr>
        <p:spPr>
          <a:xfrm>
            <a:off x="9493873" y="7447239"/>
            <a:ext cx="654671" cy="408015"/>
          </a:xfrm>
        </p:spPr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  <p:grpSp>
        <p:nvGrpSpPr>
          <p:cNvPr id="4" name="Gruppieren 9"/>
          <p:cNvGrpSpPr>
            <a:grpSpLocks noChangeAspect="1"/>
          </p:cNvGrpSpPr>
          <p:nvPr/>
        </p:nvGrpSpPr>
        <p:grpSpPr>
          <a:xfrm>
            <a:off x="327374" y="408302"/>
            <a:ext cx="1916870" cy="918033"/>
            <a:chOff x="7081838" y="144463"/>
            <a:chExt cx="1871662" cy="719137"/>
          </a:xfrm>
        </p:grpSpPr>
        <p:sp>
          <p:nvSpPr>
            <p:cNvPr id="1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81838" y="144463"/>
              <a:ext cx="1871662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" name="Freeform 5"/>
            <p:cNvSpPr>
              <a:spLocks/>
            </p:cNvSpPr>
            <p:nvPr userDrawn="1"/>
          </p:nvSpPr>
          <p:spPr bwMode="auto">
            <a:xfrm>
              <a:off x="8216900" y="144463"/>
              <a:ext cx="455612" cy="392112"/>
            </a:xfrm>
            <a:custGeom>
              <a:avLst/>
              <a:gdLst>
                <a:gd name="T0" fmla="*/ 944 w 1277"/>
                <a:gd name="T1" fmla="*/ 552 h 1104"/>
                <a:gd name="T2" fmla="*/ 1277 w 1277"/>
                <a:gd name="T3" fmla="*/ 0 h 1104"/>
                <a:gd name="T4" fmla="*/ 0 w 1277"/>
                <a:gd name="T5" fmla="*/ 0 h 1104"/>
                <a:gd name="T6" fmla="*/ 0 w 1277"/>
                <a:gd name="T7" fmla="*/ 1104 h 1104"/>
                <a:gd name="T8" fmla="*/ 944 w 1277"/>
                <a:gd name="T9" fmla="*/ 55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1104">
                  <a:moveTo>
                    <a:pt x="944" y="552"/>
                  </a:moveTo>
                  <a:cubicBezTo>
                    <a:pt x="1110" y="357"/>
                    <a:pt x="1203" y="197"/>
                    <a:pt x="1277" y="0"/>
                  </a:cubicBezTo>
                  <a:lnTo>
                    <a:pt x="0" y="0"/>
                  </a:lnTo>
                  <a:lnTo>
                    <a:pt x="0" y="1104"/>
                  </a:lnTo>
                  <a:cubicBezTo>
                    <a:pt x="253" y="1070"/>
                    <a:pt x="607" y="949"/>
                    <a:pt x="944" y="552"/>
                  </a:cubicBezTo>
                  <a:close/>
                </a:path>
              </a:pathLst>
            </a:custGeom>
            <a:solidFill>
              <a:srgbClr val="0752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Rectangle 6"/>
            <p:cNvSpPr>
              <a:spLocks noChangeArrowheads="1"/>
            </p:cNvSpPr>
            <p:nvPr userDrawn="1"/>
          </p:nvSpPr>
          <p:spPr bwMode="auto">
            <a:xfrm>
              <a:off x="8216900" y="654050"/>
              <a:ext cx="714375" cy="200025"/>
            </a:xfrm>
            <a:prstGeom prst="rect">
              <a:avLst/>
            </a:prstGeom>
            <a:solidFill>
              <a:srgbClr val="EAB9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8216900" y="144463"/>
              <a:ext cx="714375" cy="477837"/>
            </a:xfrm>
            <a:custGeom>
              <a:avLst/>
              <a:gdLst>
                <a:gd name="T0" fmla="*/ 2000 w 2000"/>
                <a:gd name="T1" fmla="*/ 0 h 1349"/>
                <a:gd name="T2" fmla="*/ 1361 w 2000"/>
                <a:gd name="T3" fmla="*/ 0 h 1349"/>
                <a:gd name="T4" fmla="*/ 992 w 2000"/>
                <a:gd name="T5" fmla="*/ 627 h 1349"/>
                <a:gd name="T6" fmla="*/ 0 w 2000"/>
                <a:gd name="T7" fmla="*/ 1193 h 1349"/>
                <a:gd name="T8" fmla="*/ 0 w 2000"/>
                <a:gd name="T9" fmla="*/ 1349 h 1349"/>
                <a:gd name="T10" fmla="*/ 2000 w 2000"/>
                <a:gd name="T11" fmla="*/ 1349 h 1349"/>
                <a:gd name="T12" fmla="*/ 2000 w 2000"/>
                <a:gd name="T13" fmla="*/ 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0" h="1349">
                  <a:moveTo>
                    <a:pt x="2000" y="0"/>
                  </a:moveTo>
                  <a:lnTo>
                    <a:pt x="1361" y="0"/>
                  </a:lnTo>
                  <a:cubicBezTo>
                    <a:pt x="1285" y="208"/>
                    <a:pt x="1168" y="419"/>
                    <a:pt x="992" y="627"/>
                  </a:cubicBezTo>
                  <a:cubicBezTo>
                    <a:pt x="644" y="1036"/>
                    <a:pt x="259" y="1159"/>
                    <a:pt x="0" y="1193"/>
                  </a:cubicBezTo>
                  <a:lnTo>
                    <a:pt x="0" y="1349"/>
                  </a:lnTo>
                  <a:lnTo>
                    <a:pt x="2000" y="1349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8250238" y="690563"/>
              <a:ext cx="95250" cy="131762"/>
            </a:xfrm>
            <a:custGeom>
              <a:avLst/>
              <a:gdLst>
                <a:gd name="T0" fmla="*/ 134 w 264"/>
                <a:gd name="T1" fmla="*/ 318 h 371"/>
                <a:gd name="T2" fmla="*/ 198 w 264"/>
                <a:gd name="T3" fmla="*/ 265 h 371"/>
                <a:gd name="T4" fmla="*/ 132 w 264"/>
                <a:gd name="T5" fmla="*/ 203 h 371"/>
                <a:gd name="T6" fmla="*/ 65 w 264"/>
                <a:gd name="T7" fmla="*/ 203 h 371"/>
                <a:gd name="T8" fmla="*/ 65 w 264"/>
                <a:gd name="T9" fmla="*/ 318 h 371"/>
                <a:gd name="T10" fmla="*/ 134 w 264"/>
                <a:gd name="T11" fmla="*/ 318 h 371"/>
                <a:gd name="T12" fmla="*/ 65 w 264"/>
                <a:gd name="T13" fmla="*/ 53 h 371"/>
                <a:gd name="T14" fmla="*/ 65 w 264"/>
                <a:gd name="T15" fmla="*/ 155 h 371"/>
                <a:gd name="T16" fmla="*/ 131 w 264"/>
                <a:gd name="T17" fmla="*/ 155 h 371"/>
                <a:gd name="T18" fmla="*/ 190 w 264"/>
                <a:gd name="T19" fmla="*/ 103 h 371"/>
                <a:gd name="T20" fmla="*/ 126 w 264"/>
                <a:gd name="T21" fmla="*/ 53 h 371"/>
                <a:gd name="T22" fmla="*/ 65 w 264"/>
                <a:gd name="T23" fmla="*/ 53 h 371"/>
                <a:gd name="T24" fmla="*/ 191 w 264"/>
                <a:gd name="T25" fmla="*/ 180 h 371"/>
                <a:gd name="T26" fmla="*/ 264 w 264"/>
                <a:gd name="T27" fmla="*/ 277 h 371"/>
                <a:gd name="T28" fmla="*/ 145 w 264"/>
                <a:gd name="T29" fmla="*/ 371 h 371"/>
                <a:gd name="T30" fmla="*/ 0 w 264"/>
                <a:gd name="T31" fmla="*/ 367 h 371"/>
                <a:gd name="T32" fmla="*/ 0 w 264"/>
                <a:gd name="T33" fmla="*/ 4 h 371"/>
                <a:gd name="T34" fmla="*/ 129 w 264"/>
                <a:gd name="T35" fmla="*/ 0 h 371"/>
                <a:gd name="T36" fmla="*/ 253 w 264"/>
                <a:gd name="T37" fmla="*/ 95 h 371"/>
                <a:gd name="T38" fmla="*/ 191 w 264"/>
                <a:gd name="T39" fmla="*/ 178 h 371"/>
                <a:gd name="T40" fmla="*/ 191 w 264"/>
                <a:gd name="T41" fmla="*/ 18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371">
                  <a:moveTo>
                    <a:pt x="134" y="318"/>
                  </a:moveTo>
                  <a:cubicBezTo>
                    <a:pt x="183" y="318"/>
                    <a:pt x="198" y="308"/>
                    <a:pt x="198" y="265"/>
                  </a:cubicBezTo>
                  <a:cubicBezTo>
                    <a:pt x="198" y="216"/>
                    <a:pt x="182" y="204"/>
                    <a:pt x="132" y="203"/>
                  </a:cubicBezTo>
                  <a:lnTo>
                    <a:pt x="65" y="203"/>
                  </a:lnTo>
                  <a:lnTo>
                    <a:pt x="65" y="318"/>
                  </a:lnTo>
                  <a:lnTo>
                    <a:pt x="134" y="318"/>
                  </a:lnTo>
                  <a:close/>
                  <a:moveTo>
                    <a:pt x="65" y="53"/>
                  </a:moveTo>
                  <a:lnTo>
                    <a:pt x="65" y="155"/>
                  </a:lnTo>
                  <a:lnTo>
                    <a:pt x="131" y="155"/>
                  </a:lnTo>
                  <a:cubicBezTo>
                    <a:pt x="175" y="155"/>
                    <a:pt x="190" y="145"/>
                    <a:pt x="190" y="103"/>
                  </a:cubicBezTo>
                  <a:cubicBezTo>
                    <a:pt x="190" y="63"/>
                    <a:pt x="174" y="53"/>
                    <a:pt x="126" y="53"/>
                  </a:cubicBezTo>
                  <a:lnTo>
                    <a:pt x="65" y="53"/>
                  </a:lnTo>
                  <a:close/>
                  <a:moveTo>
                    <a:pt x="191" y="180"/>
                  </a:moveTo>
                  <a:cubicBezTo>
                    <a:pt x="245" y="185"/>
                    <a:pt x="264" y="219"/>
                    <a:pt x="264" y="277"/>
                  </a:cubicBezTo>
                  <a:cubicBezTo>
                    <a:pt x="264" y="351"/>
                    <a:pt x="230" y="371"/>
                    <a:pt x="145" y="371"/>
                  </a:cubicBezTo>
                  <a:cubicBezTo>
                    <a:pt x="79" y="371"/>
                    <a:pt x="44" y="371"/>
                    <a:pt x="0" y="367"/>
                  </a:cubicBezTo>
                  <a:lnTo>
                    <a:pt x="0" y="4"/>
                  </a:lnTo>
                  <a:cubicBezTo>
                    <a:pt x="39" y="1"/>
                    <a:pt x="71" y="0"/>
                    <a:pt x="129" y="0"/>
                  </a:cubicBezTo>
                  <a:cubicBezTo>
                    <a:pt x="220" y="0"/>
                    <a:pt x="253" y="20"/>
                    <a:pt x="253" y="95"/>
                  </a:cubicBezTo>
                  <a:cubicBezTo>
                    <a:pt x="253" y="147"/>
                    <a:pt x="235" y="174"/>
                    <a:pt x="191" y="178"/>
                  </a:cubicBezTo>
                  <a:lnTo>
                    <a:pt x="191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9"/>
            <p:cNvSpPr>
              <a:spLocks noEditPoints="1"/>
            </p:cNvSpPr>
            <p:nvPr userDrawn="1"/>
          </p:nvSpPr>
          <p:spPr bwMode="auto">
            <a:xfrm>
              <a:off x="8364538" y="688975"/>
              <a:ext cx="106362" cy="133350"/>
            </a:xfrm>
            <a:custGeom>
              <a:avLst/>
              <a:gdLst>
                <a:gd name="T0" fmla="*/ 69 w 299"/>
                <a:gd name="T1" fmla="*/ 188 h 376"/>
                <a:gd name="T2" fmla="*/ 149 w 299"/>
                <a:gd name="T3" fmla="*/ 320 h 376"/>
                <a:gd name="T4" fmla="*/ 230 w 299"/>
                <a:gd name="T5" fmla="*/ 188 h 376"/>
                <a:gd name="T6" fmla="*/ 149 w 299"/>
                <a:gd name="T7" fmla="*/ 56 h 376"/>
                <a:gd name="T8" fmla="*/ 69 w 299"/>
                <a:gd name="T9" fmla="*/ 188 h 376"/>
                <a:gd name="T10" fmla="*/ 299 w 299"/>
                <a:gd name="T11" fmla="*/ 188 h 376"/>
                <a:gd name="T12" fmla="*/ 149 w 299"/>
                <a:gd name="T13" fmla="*/ 376 h 376"/>
                <a:gd name="T14" fmla="*/ 0 w 299"/>
                <a:gd name="T15" fmla="*/ 188 h 376"/>
                <a:gd name="T16" fmla="*/ 149 w 299"/>
                <a:gd name="T17" fmla="*/ 0 h 376"/>
                <a:gd name="T18" fmla="*/ 299 w 299"/>
                <a:gd name="T19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76">
                  <a:moveTo>
                    <a:pt x="69" y="188"/>
                  </a:moveTo>
                  <a:cubicBezTo>
                    <a:pt x="69" y="289"/>
                    <a:pt x="88" y="320"/>
                    <a:pt x="149" y="320"/>
                  </a:cubicBezTo>
                  <a:cubicBezTo>
                    <a:pt x="211" y="320"/>
                    <a:pt x="230" y="289"/>
                    <a:pt x="230" y="188"/>
                  </a:cubicBezTo>
                  <a:cubicBezTo>
                    <a:pt x="230" y="87"/>
                    <a:pt x="211" y="56"/>
                    <a:pt x="149" y="56"/>
                  </a:cubicBezTo>
                  <a:cubicBezTo>
                    <a:pt x="88" y="56"/>
                    <a:pt x="69" y="87"/>
                    <a:pt x="69" y="188"/>
                  </a:cubicBezTo>
                  <a:close/>
                  <a:moveTo>
                    <a:pt x="299" y="188"/>
                  </a:moveTo>
                  <a:cubicBezTo>
                    <a:pt x="299" y="332"/>
                    <a:pt x="260" y="376"/>
                    <a:pt x="149" y="376"/>
                  </a:cubicBezTo>
                  <a:cubicBezTo>
                    <a:pt x="39" y="376"/>
                    <a:pt x="0" y="332"/>
                    <a:pt x="0" y="188"/>
                  </a:cubicBezTo>
                  <a:cubicBezTo>
                    <a:pt x="0" y="44"/>
                    <a:pt x="39" y="0"/>
                    <a:pt x="149" y="0"/>
                  </a:cubicBezTo>
                  <a:cubicBezTo>
                    <a:pt x="260" y="0"/>
                    <a:pt x="299" y="44"/>
                    <a:pt x="299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849630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2 w 295"/>
                <a:gd name="T7" fmla="*/ 343 h 363"/>
                <a:gd name="T8" fmla="*/ 90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4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7" y="363"/>
                    <a:pt x="271" y="363"/>
                  </a:cubicBezTo>
                  <a:lnTo>
                    <a:pt x="219" y="363"/>
                  </a:lnTo>
                  <a:cubicBezTo>
                    <a:pt x="205" y="363"/>
                    <a:pt x="197" y="357"/>
                    <a:pt x="192" y="343"/>
                  </a:cubicBezTo>
                  <a:lnTo>
                    <a:pt x="90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4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862965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1 w 295"/>
                <a:gd name="T7" fmla="*/ 343 h 363"/>
                <a:gd name="T8" fmla="*/ 89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3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6" y="363"/>
                    <a:pt x="271" y="363"/>
                  </a:cubicBezTo>
                  <a:lnTo>
                    <a:pt x="219" y="363"/>
                  </a:lnTo>
                  <a:cubicBezTo>
                    <a:pt x="204" y="363"/>
                    <a:pt x="197" y="357"/>
                    <a:pt x="191" y="343"/>
                  </a:cubicBezTo>
                  <a:lnTo>
                    <a:pt x="89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3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7081838" y="695058"/>
              <a:ext cx="95250" cy="130175"/>
            </a:xfrm>
            <a:custGeom>
              <a:avLst/>
              <a:gdLst>
                <a:gd name="T0" fmla="*/ 267 w 267"/>
                <a:gd name="T1" fmla="*/ 223 h 370"/>
                <a:gd name="T2" fmla="*/ 136 w 267"/>
                <a:gd name="T3" fmla="*/ 370 h 370"/>
                <a:gd name="T4" fmla="*/ 0 w 267"/>
                <a:gd name="T5" fmla="*/ 223 h 370"/>
                <a:gd name="T6" fmla="*/ 0 w 267"/>
                <a:gd name="T7" fmla="*/ 0 h 370"/>
                <a:gd name="T8" fmla="*/ 53 w 267"/>
                <a:gd name="T9" fmla="*/ 0 h 370"/>
                <a:gd name="T10" fmla="*/ 53 w 267"/>
                <a:gd name="T11" fmla="*/ 223 h 370"/>
                <a:gd name="T12" fmla="*/ 134 w 267"/>
                <a:gd name="T13" fmla="*/ 323 h 370"/>
                <a:gd name="T14" fmla="*/ 215 w 267"/>
                <a:gd name="T15" fmla="*/ 223 h 370"/>
                <a:gd name="T16" fmla="*/ 215 w 267"/>
                <a:gd name="T17" fmla="*/ 0 h 370"/>
                <a:gd name="T18" fmla="*/ 267 w 267"/>
                <a:gd name="T19" fmla="*/ 0 h 370"/>
                <a:gd name="T20" fmla="*/ 267 w 267"/>
                <a:gd name="T21" fmla="*/ 2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70">
                  <a:moveTo>
                    <a:pt x="267" y="223"/>
                  </a:moveTo>
                  <a:cubicBezTo>
                    <a:pt x="267" y="330"/>
                    <a:pt x="232" y="370"/>
                    <a:pt x="136" y="370"/>
                  </a:cubicBezTo>
                  <a:cubicBezTo>
                    <a:pt x="36" y="370"/>
                    <a:pt x="0" y="330"/>
                    <a:pt x="0" y="223"/>
                  </a:cubicBezTo>
                  <a:lnTo>
                    <a:pt x="0" y="0"/>
                  </a:lnTo>
                  <a:lnTo>
                    <a:pt x="53" y="0"/>
                  </a:lnTo>
                  <a:lnTo>
                    <a:pt x="53" y="223"/>
                  </a:lnTo>
                  <a:cubicBezTo>
                    <a:pt x="53" y="298"/>
                    <a:pt x="73" y="323"/>
                    <a:pt x="134" y="323"/>
                  </a:cubicBezTo>
                  <a:cubicBezTo>
                    <a:pt x="193" y="323"/>
                    <a:pt x="215" y="298"/>
                    <a:pt x="215" y="223"/>
                  </a:cubicBezTo>
                  <a:lnTo>
                    <a:pt x="215" y="0"/>
                  </a:lnTo>
                  <a:lnTo>
                    <a:pt x="267" y="0"/>
                  </a:lnTo>
                  <a:lnTo>
                    <a:pt x="267" y="22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7207250" y="695058"/>
              <a:ext cx="101600" cy="128587"/>
            </a:xfrm>
            <a:custGeom>
              <a:avLst/>
              <a:gdLst>
                <a:gd name="T0" fmla="*/ 284 w 284"/>
                <a:gd name="T1" fmla="*/ 343 h 363"/>
                <a:gd name="T2" fmla="*/ 265 w 284"/>
                <a:gd name="T3" fmla="*/ 363 h 363"/>
                <a:gd name="T4" fmla="*/ 215 w 284"/>
                <a:gd name="T5" fmla="*/ 363 h 363"/>
                <a:gd name="T6" fmla="*/ 192 w 284"/>
                <a:gd name="T7" fmla="*/ 347 h 363"/>
                <a:gd name="T8" fmla="*/ 79 w 284"/>
                <a:gd name="T9" fmla="*/ 100 h 363"/>
                <a:gd name="T10" fmla="*/ 57 w 284"/>
                <a:gd name="T11" fmla="*/ 49 h 363"/>
                <a:gd name="T12" fmla="*/ 50 w 284"/>
                <a:gd name="T13" fmla="*/ 49 h 363"/>
                <a:gd name="T14" fmla="*/ 53 w 284"/>
                <a:gd name="T15" fmla="*/ 100 h 363"/>
                <a:gd name="T16" fmla="*/ 53 w 284"/>
                <a:gd name="T17" fmla="*/ 363 h 363"/>
                <a:gd name="T18" fmla="*/ 0 w 284"/>
                <a:gd name="T19" fmla="*/ 363 h 363"/>
                <a:gd name="T20" fmla="*/ 0 w 284"/>
                <a:gd name="T21" fmla="*/ 21 h 363"/>
                <a:gd name="T22" fmla="*/ 20 w 284"/>
                <a:gd name="T23" fmla="*/ 0 h 363"/>
                <a:gd name="T24" fmla="*/ 68 w 284"/>
                <a:gd name="T25" fmla="*/ 0 h 363"/>
                <a:gd name="T26" fmla="*/ 92 w 284"/>
                <a:gd name="T27" fmla="*/ 17 h 363"/>
                <a:gd name="T28" fmla="*/ 202 w 284"/>
                <a:gd name="T29" fmla="*/ 257 h 363"/>
                <a:gd name="T30" fmla="*/ 227 w 284"/>
                <a:gd name="T31" fmla="*/ 312 h 363"/>
                <a:gd name="T32" fmla="*/ 235 w 284"/>
                <a:gd name="T33" fmla="*/ 312 h 363"/>
                <a:gd name="T34" fmla="*/ 232 w 284"/>
                <a:gd name="T35" fmla="*/ 255 h 363"/>
                <a:gd name="T36" fmla="*/ 232 w 284"/>
                <a:gd name="T37" fmla="*/ 0 h 363"/>
                <a:gd name="T38" fmla="*/ 284 w 284"/>
                <a:gd name="T39" fmla="*/ 0 h 363"/>
                <a:gd name="T40" fmla="*/ 284 w 284"/>
                <a:gd name="T41" fmla="*/ 34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363">
                  <a:moveTo>
                    <a:pt x="284" y="343"/>
                  </a:moveTo>
                  <a:cubicBezTo>
                    <a:pt x="284" y="356"/>
                    <a:pt x="277" y="363"/>
                    <a:pt x="265" y="363"/>
                  </a:cubicBezTo>
                  <a:lnTo>
                    <a:pt x="215" y="363"/>
                  </a:lnTo>
                  <a:cubicBezTo>
                    <a:pt x="203" y="363"/>
                    <a:pt x="197" y="358"/>
                    <a:pt x="192" y="347"/>
                  </a:cubicBezTo>
                  <a:lnTo>
                    <a:pt x="79" y="100"/>
                  </a:lnTo>
                  <a:cubicBezTo>
                    <a:pt x="73" y="86"/>
                    <a:pt x="62" y="64"/>
                    <a:pt x="57" y="49"/>
                  </a:cubicBezTo>
                  <a:lnTo>
                    <a:pt x="50" y="49"/>
                  </a:lnTo>
                  <a:cubicBezTo>
                    <a:pt x="52" y="66"/>
                    <a:pt x="53" y="83"/>
                    <a:pt x="53" y="100"/>
                  </a:cubicBezTo>
                  <a:lnTo>
                    <a:pt x="53" y="363"/>
                  </a:lnTo>
                  <a:lnTo>
                    <a:pt x="0" y="363"/>
                  </a:lnTo>
                  <a:lnTo>
                    <a:pt x="0" y="21"/>
                  </a:lnTo>
                  <a:cubicBezTo>
                    <a:pt x="0" y="7"/>
                    <a:pt x="7" y="0"/>
                    <a:pt x="20" y="0"/>
                  </a:cubicBezTo>
                  <a:lnTo>
                    <a:pt x="68" y="0"/>
                  </a:lnTo>
                  <a:cubicBezTo>
                    <a:pt x="80" y="0"/>
                    <a:pt x="86" y="6"/>
                    <a:pt x="92" y="17"/>
                  </a:cubicBezTo>
                  <a:lnTo>
                    <a:pt x="202" y="257"/>
                  </a:lnTo>
                  <a:cubicBezTo>
                    <a:pt x="208" y="272"/>
                    <a:pt x="219" y="293"/>
                    <a:pt x="227" y="312"/>
                  </a:cubicBezTo>
                  <a:lnTo>
                    <a:pt x="235" y="312"/>
                  </a:lnTo>
                  <a:cubicBezTo>
                    <a:pt x="233" y="293"/>
                    <a:pt x="232" y="274"/>
                    <a:pt x="232" y="255"/>
                  </a:cubicBezTo>
                  <a:lnTo>
                    <a:pt x="232" y="0"/>
                  </a:lnTo>
                  <a:lnTo>
                    <a:pt x="284" y="0"/>
                  </a:lnTo>
                  <a:lnTo>
                    <a:pt x="284" y="34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1" name="Rectangle 14"/>
            <p:cNvSpPr>
              <a:spLocks noChangeArrowheads="1"/>
            </p:cNvSpPr>
            <p:nvPr userDrawn="1"/>
          </p:nvSpPr>
          <p:spPr bwMode="auto">
            <a:xfrm>
              <a:off x="7340600" y="695058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7378701" y="695058"/>
              <a:ext cx="109537" cy="128587"/>
            </a:xfrm>
            <a:custGeom>
              <a:avLst/>
              <a:gdLst>
                <a:gd name="T0" fmla="*/ 199 w 306"/>
                <a:gd name="T1" fmla="*/ 348 h 363"/>
                <a:gd name="T2" fmla="*/ 179 w 306"/>
                <a:gd name="T3" fmla="*/ 363 h 363"/>
                <a:gd name="T4" fmla="*/ 128 w 306"/>
                <a:gd name="T5" fmla="*/ 363 h 363"/>
                <a:gd name="T6" fmla="*/ 108 w 306"/>
                <a:gd name="T7" fmla="*/ 348 h 363"/>
                <a:gd name="T8" fmla="*/ 0 w 306"/>
                <a:gd name="T9" fmla="*/ 0 h 363"/>
                <a:gd name="T10" fmla="*/ 55 w 306"/>
                <a:gd name="T11" fmla="*/ 0 h 363"/>
                <a:gd name="T12" fmla="*/ 137 w 306"/>
                <a:gd name="T13" fmla="*/ 283 h 363"/>
                <a:gd name="T14" fmla="*/ 147 w 306"/>
                <a:gd name="T15" fmla="*/ 323 h 363"/>
                <a:gd name="T16" fmla="*/ 161 w 306"/>
                <a:gd name="T17" fmla="*/ 323 h 363"/>
                <a:gd name="T18" fmla="*/ 171 w 306"/>
                <a:gd name="T19" fmla="*/ 283 h 363"/>
                <a:gd name="T20" fmla="*/ 252 w 306"/>
                <a:gd name="T21" fmla="*/ 0 h 363"/>
                <a:gd name="T22" fmla="*/ 306 w 306"/>
                <a:gd name="T23" fmla="*/ 0 h 363"/>
                <a:gd name="T24" fmla="*/ 199 w 306"/>
                <a:gd name="T25" fmla="*/ 34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63">
                  <a:moveTo>
                    <a:pt x="199" y="348"/>
                  </a:moveTo>
                  <a:cubicBezTo>
                    <a:pt x="197" y="357"/>
                    <a:pt x="189" y="363"/>
                    <a:pt x="179" y="363"/>
                  </a:cubicBezTo>
                  <a:lnTo>
                    <a:pt x="128" y="363"/>
                  </a:lnTo>
                  <a:cubicBezTo>
                    <a:pt x="118" y="363"/>
                    <a:pt x="110" y="357"/>
                    <a:pt x="108" y="348"/>
                  </a:cubicBezTo>
                  <a:lnTo>
                    <a:pt x="0" y="0"/>
                  </a:lnTo>
                  <a:lnTo>
                    <a:pt x="55" y="0"/>
                  </a:lnTo>
                  <a:lnTo>
                    <a:pt x="137" y="283"/>
                  </a:lnTo>
                  <a:cubicBezTo>
                    <a:pt x="140" y="296"/>
                    <a:pt x="143" y="310"/>
                    <a:pt x="147" y="323"/>
                  </a:cubicBezTo>
                  <a:lnTo>
                    <a:pt x="161" y="323"/>
                  </a:lnTo>
                  <a:cubicBezTo>
                    <a:pt x="163" y="310"/>
                    <a:pt x="167" y="296"/>
                    <a:pt x="171" y="283"/>
                  </a:cubicBezTo>
                  <a:lnTo>
                    <a:pt x="252" y="0"/>
                  </a:lnTo>
                  <a:lnTo>
                    <a:pt x="306" y="0"/>
                  </a:lnTo>
                  <a:lnTo>
                    <a:pt x="199" y="348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7505700" y="695058"/>
              <a:ext cx="80962" cy="128587"/>
            </a:xfrm>
            <a:custGeom>
              <a:avLst/>
              <a:gdLst>
                <a:gd name="T0" fmla="*/ 228 w 228"/>
                <a:gd name="T1" fmla="*/ 361 h 365"/>
                <a:gd name="T2" fmla="*/ 73 w 228"/>
                <a:gd name="T3" fmla="*/ 365 h 365"/>
                <a:gd name="T4" fmla="*/ 0 w 228"/>
                <a:gd name="T5" fmla="*/ 300 h 365"/>
                <a:gd name="T6" fmla="*/ 0 w 228"/>
                <a:gd name="T7" fmla="*/ 65 h 365"/>
                <a:gd name="T8" fmla="*/ 73 w 228"/>
                <a:gd name="T9" fmla="*/ 0 h 365"/>
                <a:gd name="T10" fmla="*/ 228 w 228"/>
                <a:gd name="T11" fmla="*/ 4 h 365"/>
                <a:gd name="T12" fmla="*/ 226 w 228"/>
                <a:gd name="T13" fmla="*/ 45 h 365"/>
                <a:gd name="T14" fmla="*/ 82 w 228"/>
                <a:gd name="T15" fmla="*/ 45 h 365"/>
                <a:gd name="T16" fmla="*/ 53 w 228"/>
                <a:gd name="T17" fmla="*/ 79 h 365"/>
                <a:gd name="T18" fmla="*/ 53 w 228"/>
                <a:gd name="T19" fmla="*/ 152 h 365"/>
                <a:gd name="T20" fmla="*/ 206 w 228"/>
                <a:gd name="T21" fmla="*/ 152 h 365"/>
                <a:gd name="T22" fmla="*/ 206 w 228"/>
                <a:gd name="T23" fmla="*/ 194 h 365"/>
                <a:gd name="T24" fmla="*/ 53 w 228"/>
                <a:gd name="T25" fmla="*/ 194 h 365"/>
                <a:gd name="T26" fmla="*/ 53 w 228"/>
                <a:gd name="T27" fmla="*/ 287 h 365"/>
                <a:gd name="T28" fmla="*/ 82 w 228"/>
                <a:gd name="T29" fmla="*/ 321 h 365"/>
                <a:gd name="T30" fmla="*/ 226 w 228"/>
                <a:gd name="T31" fmla="*/ 321 h 365"/>
                <a:gd name="T32" fmla="*/ 228 w 228"/>
                <a:gd name="T33" fmla="*/ 36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365">
                  <a:moveTo>
                    <a:pt x="228" y="361"/>
                  </a:moveTo>
                  <a:cubicBezTo>
                    <a:pt x="180" y="365"/>
                    <a:pt x="125" y="365"/>
                    <a:pt x="73" y="365"/>
                  </a:cubicBezTo>
                  <a:cubicBezTo>
                    <a:pt x="27" y="365"/>
                    <a:pt x="0" y="340"/>
                    <a:pt x="0" y="300"/>
                  </a:cubicBezTo>
                  <a:lnTo>
                    <a:pt x="0" y="65"/>
                  </a:lnTo>
                  <a:cubicBezTo>
                    <a:pt x="0" y="25"/>
                    <a:pt x="28" y="0"/>
                    <a:pt x="73" y="0"/>
                  </a:cubicBezTo>
                  <a:cubicBezTo>
                    <a:pt x="125" y="0"/>
                    <a:pt x="180" y="0"/>
                    <a:pt x="228" y="4"/>
                  </a:cubicBezTo>
                  <a:lnTo>
                    <a:pt x="226" y="45"/>
                  </a:lnTo>
                  <a:lnTo>
                    <a:pt x="82" y="45"/>
                  </a:lnTo>
                  <a:cubicBezTo>
                    <a:pt x="61" y="45"/>
                    <a:pt x="53" y="54"/>
                    <a:pt x="53" y="79"/>
                  </a:cubicBezTo>
                  <a:lnTo>
                    <a:pt x="53" y="152"/>
                  </a:lnTo>
                  <a:lnTo>
                    <a:pt x="206" y="152"/>
                  </a:lnTo>
                  <a:lnTo>
                    <a:pt x="206" y="194"/>
                  </a:lnTo>
                  <a:lnTo>
                    <a:pt x="53" y="194"/>
                  </a:lnTo>
                  <a:lnTo>
                    <a:pt x="53" y="287"/>
                  </a:lnTo>
                  <a:cubicBezTo>
                    <a:pt x="53" y="312"/>
                    <a:pt x="61" y="321"/>
                    <a:pt x="82" y="321"/>
                  </a:cubicBezTo>
                  <a:lnTo>
                    <a:pt x="226" y="321"/>
                  </a:lnTo>
                  <a:lnTo>
                    <a:pt x="228" y="361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" name="Freeform 17"/>
            <p:cNvSpPr>
              <a:spLocks noEditPoints="1"/>
            </p:cNvSpPr>
            <p:nvPr userDrawn="1"/>
          </p:nvSpPr>
          <p:spPr bwMode="auto">
            <a:xfrm>
              <a:off x="7612063" y="693471"/>
              <a:ext cx="92075" cy="130175"/>
            </a:xfrm>
            <a:custGeom>
              <a:avLst/>
              <a:gdLst>
                <a:gd name="T0" fmla="*/ 126 w 260"/>
                <a:gd name="T1" fmla="*/ 173 h 367"/>
                <a:gd name="T2" fmla="*/ 194 w 260"/>
                <a:gd name="T3" fmla="*/ 108 h 367"/>
                <a:gd name="T4" fmla="*/ 126 w 260"/>
                <a:gd name="T5" fmla="*/ 45 h 367"/>
                <a:gd name="T6" fmla="*/ 52 w 260"/>
                <a:gd name="T7" fmla="*/ 45 h 367"/>
                <a:gd name="T8" fmla="*/ 52 w 260"/>
                <a:gd name="T9" fmla="*/ 173 h 367"/>
                <a:gd name="T10" fmla="*/ 126 w 260"/>
                <a:gd name="T11" fmla="*/ 173 h 367"/>
                <a:gd name="T12" fmla="*/ 204 w 260"/>
                <a:gd name="T13" fmla="*/ 367 h 367"/>
                <a:gd name="T14" fmla="*/ 173 w 260"/>
                <a:gd name="T15" fmla="*/ 254 h 367"/>
                <a:gd name="T16" fmla="*/ 127 w 260"/>
                <a:gd name="T17" fmla="*/ 218 h 367"/>
                <a:gd name="T18" fmla="*/ 52 w 260"/>
                <a:gd name="T19" fmla="*/ 217 h 367"/>
                <a:gd name="T20" fmla="*/ 52 w 260"/>
                <a:gd name="T21" fmla="*/ 367 h 367"/>
                <a:gd name="T22" fmla="*/ 0 w 260"/>
                <a:gd name="T23" fmla="*/ 367 h 367"/>
                <a:gd name="T24" fmla="*/ 0 w 260"/>
                <a:gd name="T25" fmla="*/ 4 h 367"/>
                <a:gd name="T26" fmla="*/ 127 w 260"/>
                <a:gd name="T27" fmla="*/ 0 h 367"/>
                <a:gd name="T28" fmla="*/ 247 w 260"/>
                <a:gd name="T29" fmla="*/ 105 h 367"/>
                <a:gd name="T30" fmla="*/ 180 w 260"/>
                <a:gd name="T31" fmla="*/ 197 h 367"/>
                <a:gd name="T32" fmla="*/ 180 w 260"/>
                <a:gd name="T33" fmla="*/ 200 h 367"/>
                <a:gd name="T34" fmla="*/ 226 w 260"/>
                <a:gd name="T35" fmla="*/ 252 h 367"/>
                <a:gd name="T36" fmla="*/ 260 w 260"/>
                <a:gd name="T37" fmla="*/ 367 h 367"/>
                <a:gd name="T38" fmla="*/ 204 w 260"/>
                <a:gd name="T3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367">
                  <a:moveTo>
                    <a:pt x="126" y="173"/>
                  </a:moveTo>
                  <a:cubicBezTo>
                    <a:pt x="177" y="172"/>
                    <a:pt x="194" y="158"/>
                    <a:pt x="194" y="108"/>
                  </a:cubicBezTo>
                  <a:cubicBezTo>
                    <a:pt x="194" y="58"/>
                    <a:pt x="177" y="45"/>
                    <a:pt x="126" y="45"/>
                  </a:cubicBezTo>
                  <a:cubicBezTo>
                    <a:pt x="98" y="45"/>
                    <a:pt x="72" y="45"/>
                    <a:pt x="52" y="45"/>
                  </a:cubicBezTo>
                  <a:lnTo>
                    <a:pt x="52" y="173"/>
                  </a:lnTo>
                  <a:lnTo>
                    <a:pt x="126" y="173"/>
                  </a:lnTo>
                  <a:close/>
                  <a:moveTo>
                    <a:pt x="204" y="367"/>
                  </a:moveTo>
                  <a:lnTo>
                    <a:pt x="173" y="254"/>
                  </a:lnTo>
                  <a:cubicBezTo>
                    <a:pt x="164" y="228"/>
                    <a:pt x="150" y="218"/>
                    <a:pt x="127" y="218"/>
                  </a:cubicBezTo>
                  <a:lnTo>
                    <a:pt x="52" y="217"/>
                  </a:lnTo>
                  <a:lnTo>
                    <a:pt x="52" y="367"/>
                  </a:lnTo>
                  <a:lnTo>
                    <a:pt x="0" y="367"/>
                  </a:lnTo>
                  <a:lnTo>
                    <a:pt x="0" y="4"/>
                  </a:lnTo>
                  <a:cubicBezTo>
                    <a:pt x="40" y="0"/>
                    <a:pt x="68" y="0"/>
                    <a:pt x="127" y="0"/>
                  </a:cubicBezTo>
                  <a:cubicBezTo>
                    <a:pt x="212" y="0"/>
                    <a:pt x="247" y="23"/>
                    <a:pt x="247" y="105"/>
                  </a:cubicBezTo>
                  <a:cubicBezTo>
                    <a:pt x="247" y="162"/>
                    <a:pt x="229" y="191"/>
                    <a:pt x="180" y="197"/>
                  </a:cubicBezTo>
                  <a:lnTo>
                    <a:pt x="180" y="200"/>
                  </a:lnTo>
                  <a:cubicBezTo>
                    <a:pt x="198" y="205"/>
                    <a:pt x="218" y="221"/>
                    <a:pt x="226" y="252"/>
                  </a:cubicBezTo>
                  <a:lnTo>
                    <a:pt x="260" y="367"/>
                  </a:lnTo>
                  <a:lnTo>
                    <a:pt x="204" y="36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723188" y="691883"/>
              <a:ext cx="85725" cy="133350"/>
            </a:xfrm>
            <a:custGeom>
              <a:avLst/>
              <a:gdLst>
                <a:gd name="T0" fmla="*/ 229 w 243"/>
                <a:gd name="T1" fmla="*/ 11 h 375"/>
                <a:gd name="T2" fmla="*/ 226 w 243"/>
                <a:gd name="T3" fmla="*/ 49 h 375"/>
                <a:gd name="T4" fmla="*/ 122 w 243"/>
                <a:gd name="T5" fmla="*/ 47 h 375"/>
                <a:gd name="T6" fmla="*/ 53 w 243"/>
                <a:gd name="T7" fmla="*/ 97 h 375"/>
                <a:gd name="T8" fmla="*/ 97 w 243"/>
                <a:gd name="T9" fmla="*/ 152 h 375"/>
                <a:gd name="T10" fmla="*/ 169 w 243"/>
                <a:gd name="T11" fmla="*/ 172 h 375"/>
                <a:gd name="T12" fmla="*/ 243 w 243"/>
                <a:gd name="T13" fmla="*/ 276 h 375"/>
                <a:gd name="T14" fmla="*/ 119 w 243"/>
                <a:gd name="T15" fmla="*/ 375 h 375"/>
                <a:gd name="T16" fmla="*/ 5 w 243"/>
                <a:gd name="T17" fmla="*/ 365 h 375"/>
                <a:gd name="T18" fmla="*/ 9 w 243"/>
                <a:gd name="T19" fmla="*/ 326 h 375"/>
                <a:gd name="T20" fmla="*/ 120 w 243"/>
                <a:gd name="T21" fmla="*/ 329 h 375"/>
                <a:gd name="T22" fmla="*/ 189 w 243"/>
                <a:gd name="T23" fmla="*/ 275 h 375"/>
                <a:gd name="T24" fmla="*/ 146 w 243"/>
                <a:gd name="T25" fmla="*/ 219 h 375"/>
                <a:gd name="T26" fmla="*/ 72 w 243"/>
                <a:gd name="T27" fmla="*/ 199 h 375"/>
                <a:gd name="T28" fmla="*/ 0 w 243"/>
                <a:gd name="T29" fmla="*/ 96 h 375"/>
                <a:gd name="T30" fmla="*/ 120 w 243"/>
                <a:gd name="T31" fmla="*/ 0 h 375"/>
                <a:gd name="T32" fmla="*/ 229 w 243"/>
                <a:gd name="T33" fmla="*/ 1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375">
                  <a:moveTo>
                    <a:pt x="229" y="11"/>
                  </a:moveTo>
                  <a:lnTo>
                    <a:pt x="226" y="49"/>
                  </a:lnTo>
                  <a:cubicBezTo>
                    <a:pt x="195" y="48"/>
                    <a:pt x="156" y="47"/>
                    <a:pt x="122" y="47"/>
                  </a:cubicBezTo>
                  <a:cubicBezTo>
                    <a:pt x="72" y="47"/>
                    <a:pt x="53" y="49"/>
                    <a:pt x="53" y="97"/>
                  </a:cubicBezTo>
                  <a:cubicBezTo>
                    <a:pt x="53" y="135"/>
                    <a:pt x="67" y="145"/>
                    <a:pt x="97" y="152"/>
                  </a:cubicBezTo>
                  <a:lnTo>
                    <a:pt x="169" y="172"/>
                  </a:lnTo>
                  <a:cubicBezTo>
                    <a:pt x="225" y="188"/>
                    <a:pt x="243" y="221"/>
                    <a:pt x="243" y="276"/>
                  </a:cubicBezTo>
                  <a:cubicBezTo>
                    <a:pt x="243" y="359"/>
                    <a:pt x="206" y="375"/>
                    <a:pt x="119" y="375"/>
                  </a:cubicBezTo>
                  <a:cubicBezTo>
                    <a:pt x="96" y="375"/>
                    <a:pt x="56" y="374"/>
                    <a:pt x="5" y="365"/>
                  </a:cubicBezTo>
                  <a:lnTo>
                    <a:pt x="9" y="326"/>
                  </a:lnTo>
                  <a:cubicBezTo>
                    <a:pt x="75" y="328"/>
                    <a:pt x="93" y="329"/>
                    <a:pt x="120" y="329"/>
                  </a:cubicBezTo>
                  <a:cubicBezTo>
                    <a:pt x="173" y="328"/>
                    <a:pt x="189" y="320"/>
                    <a:pt x="189" y="275"/>
                  </a:cubicBezTo>
                  <a:cubicBezTo>
                    <a:pt x="189" y="236"/>
                    <a:pt x="175" y="227"/>
                    <a:pt x="146" y="219"/>
                  </a:cubicBezTo>
                  <a:lnTo>
                    <a:pt x="72" y="199"/>
                  </a:lnTo>
                  <a:cubicBezTo>
                    <a:pt x="19" y="184"/>
                    <a:pt x="0" y="151"/>
                    <a:pt x="0" y="96"/>
                  </a:cubicBezTo>
                  <a:cubicBezTo>
                    <a:pt x="0" y="12"/>
                    <a:pt x="38" y="0"/>
                    <a:pt x="120" y="0"/>
                  </a:cubicBezTo>
                  <a:cubicBezTo>
                    <a:pt x="154" y="0"/>
                    <a:pt x="192" y="2"/>
                    <a:pt x="229" y="11"/>
                  </a:cubicBez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6" name="Rectangle 19"/>
            <p:cNvSpPr>
              <a:spLocks noChangeArrowheads="1"/>
            </p:cNvSpPr>
            <p:nvPr userDrawn="1"/>
          </p:nvSpPr>
          <p:spPr bwMode="auto">
            <a:xfrm>
              <a:off x="7834312" y="695058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reeform 20"/>
            <p:cNvSpPr>
              <a:spLocks/>
            </p:cNvSpPr>
            <p:nvPr userDrawn="1"/>
          </p:nvSpPr>
          <p:spPr bwMode="auto">
            <a:xfrm>
              <a:off x="7872413" y="695058"/>
              <a:ext cx="101600" cy="128587"/>
            </a:xfrm>
            <a:custGeom>
              <a:avLst/>
              <a:gdLst>
                <a:gd name="T0" fmla="*/ 168 w 283"/>
                <a:gd name="T1" fmla="*/ 47 h 363"/>
                <a:gd name="T2" fmla="*/ 168 w 283"/>
                <a:gd name="T3" fmla="*/ 363 h 363"/>
                <a:gd name="T4" fmla="*/ 114 w 283"/>
                <a:gd name="T5" fmla="*/ 363 h 363"/>
                <a:gd name="T6" fmla="*/ 114 w 283"/>
                <a:gd name="T7" fmla="*/ 47 h 363"/>
                <a:gd name="T8" fmla="*/ 0 w 283"/>
                <a:gd name="T9" fmla="*/ 47 h 363"/>
                <a:gd name="T10" fmla="*/ 0 w 283"/>
                <a:gd name="T11" fmla="*/ 0 h 363"/>
                <a:gd name="T12" fmla="*/ 283 w 283"/>
                <a:gd name="T13" fmla="*/ 0 h 363"/>
                <a:gd name="T14" fmla="*/ 283 w 283"/>
                <a:gd name="T15" fmla="*/ 47 h 363"/>
                <a:gd name="T16" fmla="*/ 168 w 283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363">
                  <a:moveTo>
                    <a:pt x="168" y="47"/>
                  </a:moveTo>
                  <a:lnTo>
                    <a:pt x="168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47"/>
                  </a:lnTo>
                  <a:lnTo>
                    <a:pt x="168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21"/>
            <p:cNvSpPr>
              <a:spLocks noEditPoints="1"/>
            </p:cNvSpPr>
            <p:nvPr userDrawn="1"/>
          </p:nvSpPr>
          <p:spPr bwMode="auto">
            <a:xfrm>
              <a:off x="7969250" y="660133"/>
              <a:ext cx="114299" cy="163512"/>
            </a:xfrm>
            <a:custGeom>
              <a:avLst/>
              <a:gdLst>
                <a:gd name="T0" fmla="*/ 199 w 321"/>
                <a:gd name="T1" fmla="*/ 57 h 459"/>
                <a:gd name="T2" fmla="*/ 185 w 321"/>
                <a:gd name="T3" fmla="*/ 43 h 459"/>
                <a:gd name="T4" fmla="*/ 185 w 321"/>
                <a:gd name="T5" fmla="*/ 14 h 459"/>
                <a:gd name="T6" fmla="*/ 199 w 321"/>
                <a:gd name="T7" fmla="*/ 0 h 459"/>
                <a:gd name="T8" fmla="*/ 215 w 321"/>
                <a:gd name="T9" fmla="*/ 0 h 459"/>
                <a:gd name="T10" fmla="*/ 230 w 321"/>
                <a:gd name="T11" fmla="*/ 14 h 459"/>
                <a:gd name="T12" fmla="*/ 230 w 321"/>
                <a:gd name="T13" fmla="*/ 43 h 459"/>
                <a:gd name="T14" fmla="*/ 215 w 321"/>
                <a:gd name="T15" fmla="*/ 57 h 459"/>
                <a:gd name="T16" fmla="*/ 199 w 321"/>
                <a:gd name="T17" fmla="*/ 57 h 459"/>
                <a:gd name="T18" fmla="*/ 176 w 321"/>
                <a:gd name="T19" fmla="*/ 166 h 459"/>
                <a:gd name="T20" fmla="*/ 167 w 321"/>
                <a:gd name="T21" fmla="*/ 137 h 459"/>
                <a:gd name="T22" fmla="*/ 153 w 321"/>
                <a:gd name="T23" fmla="*/ 137 h 459"/>
                <a:gd name="T24" fmla="*/ 144 w 321"/>
                <a:gd name="T25" fmla="*/ 166 h 459"/>
                <a:gd name="T26" fmla="*/ 102 w 321"/>
                <a:gd name="T27" fmla="*/ 304 h 459"/>
                <a:gd name="T28" fmla="*/ 218 w 321"/>
                <a:gd name="T29" fmla="*/ 304 h 459"/>
                <a:gd name="T30" fmla="*/ 176 w 321"/>
                <a:gd name="T31" fmla="*/ 166 h 459"/>
                <a:gd name="T32" fmla="*/ 105 w 321"/>
                <a:gd name="T33" fmla="*/ 57 h 459"/>
                <a:gd name="T34" fmla="*/ 92 w 321"/>
                <a:gd name="T35" fmla="*/ 43 h 459"/>
                <a:gd name="T36" fmla="*/ 92 w 321"/>
                <a:gd name="T37" fmla="*/ 14 h 459"/>
                <a:gd name="T38" fmla="*/ 105 w 321"/>
                <a:gd name="T39" fmla="*/ 0 h 459"/>
                <a:gd name="T40" fmla="*/ 122 w 321"/>
                <a:gd name="T41" fmla="*/ 0 h 459"/>
                <a:gd name="T42" fmla="*/ 136 w 321"/>
                <a:gd name="T43" fmla="*/ 14 h 459"/>
                <a:gd name="T44" fmla="*/ 136 w 321"/>
                <a:gd name="T45" fmla="*/ 43 h 459"/>
                <a:gd name="T46" fmla="*/ 122 w 321"/>
                <a:gd name="T47" fmla="*/ 57 h 459"/>
                <a:gd name="T48" fmla="*/ 105 w 321"/>
                <a:gd name="T49" fmla="*/ 57 h 459"/>
                <a:gd name="T50" fmla="*/ 88 w 321"/>
                <a:gd name="T51" fmla="*/ 350 h 459"/>
                <a:gd name="T52" fmla="*/ 54 w 321"/>
                <a:gd name="T53" fmla="*/ 459 h 459"/>
                <a:gd name="T54" fmla="*/ 0 w 321"/>
                <a:gd name="T55" fmla="*/ 459 h 459"/>
                <a:gd name="T56" fmla="*/ 114 w 321"/>
                <a:gd name="T57" fmla="*/ 110 h 459"/>
                <a:gd name="T58" fmla="*/ 133 w 321"/>
                <a:gd name="T59" fmla="*/ 96 h 459"/>
                <a:gd name="T60" fmla="*/ 187 w 321"/>
                <a:gd name="T61" fmla="*/ 96 h 459"/>
                <a:gd name="T62" fmla="*/ 206 w 321"/>
                <a:gd name="T63" fmla="*/ 110 h 459"/>
                <a:gd name="T64" fmla="*/ 321 w 321"/>
                <a:gd name="T65" fmla="*/ 459 h 459"/>
                <a:gd name="T66" fmla="*/ 266 w 321"/>
                <a:gd name="T67" fmla="*/ 459 h 459"/>
                <a:gd name="T68" fmla="*/ 233 w 321"/>
                <a:gd name="T69" fmla="*/ 350 h 459"/>
                <a:gd name="T70" fmla="*/ 88 w 321"/>
                <a:gd name="T71" fmla="*/ 35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1" h="459">
                  <a:moveTo>
                    <a:pt x="199" y="57"/>
                  </a:moveTo>
                  <a:cubicBezTo>
                    <a:pt x="189" y="57"/>
                    <a:pt x="185" y="53"/>
                    <a:pt x="185" y="43"/>
                  </a:cubicBezTo>
                  <a:lnTo>
                    <a:pt x="185" y="14"/>
                  </a:lnTo>
                  <a:cubicBezTo>
                    <a:pt x="185" y="6"/>
                    <a:pt x="189" y="0"/>
                    <a:pt x="199" y="0"/>
                  </a:cubicBezTo>
                  <a:lnTo>
                    <a:pt x="215" y="0"/>
                  </a:lnTo>
                  <a:cubicBezTo>
                    <a:pt x="224" y="0"/>
                    <a:pt x="230" y="6"/>
                    <a:pt x="230" y="14"/>
                  </a:cubicBezTo>
                  <a:lnTo>
                    <a:pt x="230" y="43"/>
                  </a:lnTo>
                  <a:cubicBezTo>
                    <a:pt x="230" y="53"/>
                    <a:pt x="224" y="57"/>
                    <a:pt x="215" y="57"/>
                  </a:cubicBezTo>
                  <a:lnTo>
                    <a:pt x="199" y="57"/>
                  </a:lnTo>
                  <a:close/>
                  <a:moveTo>
                    <a:pt x="176" y="166"/>
                  </a:moveTo>
                  <a:cubicBezTo>
                    <a:pt x="173" y="157"/>
                    <a:pt x="170" y="146"/>
                    <a:pt x="167" y="137"/>
                  </a:cubicBezTo>
                  <a:lnTo>
                    <a:pt x="153" y="137"/>
                  </a:lnTo>
                  <a:cubicBezTo>
                    <a:pt x="150" y="146"/>
                    <a:pt x="147" y="157"/>
                    <a:pt x="144" y="166"/>
                  </a:cubicBezTo>
                  <a:lnTo>
                    <a:pt x="102" y="304"/>
                  </a:lnTo>
                  <a:lnTo>
                    <a:pt x="218" y="304"/>
                  </a:lnTo>
                  <a:lnTo>
                    <a:pt x="176" y="166"/>
                  </a:lnTo>
                  <a:close/>
                  <a:moveTo>
                    <a:pt x="105" y="57"/>
                  </a:moveTo>
                  <a:cubicBezTo>
                    <a:pt x="96" y="57"/>
                    <a:pt x="92" y="53"/>
                    <a:pt x="92" y="43"/>
                  </a:cubicBezTo>
                  <a:lnTo>
                    <a:pt x="92" y="14"/>
                  </a:lnTo>
                  <a:cubicBezTo>
                    <a:pt x="92" y="6"/>
                    <a:pt x="96" y="0"/>
                    <a:pt x="105" y="0"/>
                  </a:cubicBezTo>
                  <a:lnTo>
                    <a:pt x="122" y="0"/>
                  </a:lnTo>
                  <a:cubicBezTo>
                    <a:pt x="132" y="0"/>
                    <a:pt x="136" y="6"/>
                    <a:pt x="136" y="14"/>
                  </a:cubicBezTo>
                  <a:lnTo>
                    <a:pt x="136" y="43"/>
                  </a:lnTo>
                  <a:cubicBezTo>
                    <a:pt x="136" y="53"/>
                    <a:pt x="132" y="57"/>
                    <a:pt x="122" y="57"/>
                  </a:cubicBezTo>
                  <a:lnTo>
                    <a:pt x="105" y="57"/>
                  </a:lnTo>
                  <a:close/>
                  <a:moveTo>
                    <a:pt x="88" y="350"/>
                  </a:moveTo>
                  <a:lnTo>
                    <a:pt x="54" y="459"/>
                  </a:lnTo>
                  <a:lnTo>
                    <a:pt x="0" y="459"/>
                  </a:lnTo>
                  <a:lnTo>
                    <a:pt x="114" y="110"/>
                  </a:lnTo>
                  <a:cubicBezTo>
                    <a:pt x="116" y="102"/>
                    <a:pt x="124" y="96"/>
                    <a:pt x="133" y="96"/>
                  </a:cubicBezTo>
                  <a:lnTo>
                    <a:pt x="187" y="96"/>
                  </a:lnTo>
                  <a:cubicBezTo>
                    <a:pt x="196" y="96"/>
                    <a:pt x="204" y="102"/>
                    <a:pt x="206" y="110"/>
                  </a:cubicBezTo>
                  <a:lnTo>
                    <a:pt x="321" y="459"/>
                  </a:lnTo>
                  <a:lnTo>
                    <a:pt x="266" y="459"/>
                  </a:lnTo>
                  <a:lnTo>
                    <a:pt x="233" y="350"/>
                  </a:lnTo>
                  <a:lnTo>
                    <a:pt x="88" y="35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9" name="Freeform 22"/>
            <p:cNvSpPr>
              <a:spLocks/>
            </p:cNvSpPr>
            <p:nvPr userDrawn="1"/>
          </p:nvSpPr>
          <p:spPr bwMode="auto">
            <a:xfrm>
              <a:off x="8078788" y="695058"/>
              <a:ext cx="100012" cy="128587"/>
            </a:xfrm>
            <a:custGeom>
              <a:avLst/>
              <a:gdLst>
                <a:gd name="T0" fmla="*/ 167 w 282"/>
                <a:gd name="T1" fmla="*/ 47 h 363"/>
                <a:gd name="T2" fmla="*/ 167 w 282"/>
                <a:gd name="T3" fmla="*/ 363 h 363"/>
                <a:gd name="T4" fmla="*/ 114 w 282"/>
                <a:gd name="T5" fmla="*/ 363 h 363"/>
                <a:gd name="T6" fmla="*/ 114 w 282"/>
                <a:gd name="T7" fmla="*/ 47 h 363"/>
                <a:gd name="T8" fmla="*/ 0 w 282"/>
                <a:gd name="T9" fmla="*/ 47 h 363"/>
                <a:gd name="T10" fmla="*/ 0 w 282"/>
                <a:gd name="T11" fmla="*/ 0 h 363"/>
                <a:gd name="T12" fmla="*/ 282 w 282"/>
                <a:gd name="T13" fmla="*/ 0 h 363"/>
                <a:gd name="T14" fmla="*/ 282 w 282"/>
                <a:gd name="T15" fmla="*/ 47 h 363"/>
                <a:gd name="T16" fmla="*/ 167 w 282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363">
                  <a:moveTo>
                    <a:pt x="167" y="47"/>
                  </a:moveTo>
                  <a:lnTo>
                    <a:pt x="167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7"/>
                  </a:lnTo>
                  <a:lnTo>
                    <a:pt x="167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72891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27899" y="1733344"/>
            <a:ext cx="4746370" cy="4693745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401643" y="1734918"/>
            <a:ext cx="4746370" cy="4692169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8823F5-8E29-49DE-81F2-1D29AACB419A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2538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7899" y="1734465"/>
            <a:ext cx="4746370" cy="612024"/>
          </a:xfrm>
        </p:spPr>
        <p:txBody>
          <a:bodyPr wrap="none" anchor="ctr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all" baseline="0">
                <a:latin typeface="+mj-lt"/>
              </a:defRPr>
            </a:lvl1pPr>
            <a:lvl2pPr marL="509021" indent="0">
              <a:buNone/>
              <a:defRPr sz="2200" b="1"/>
            </a:lvl2pPr>
            <a:lvl3pPr marL="1018044" indent="0">
              <a:buNone/>
              <a:defRPr sz="2000" b="1"/>
            </a:lvl3pPr>
            <a:lvl4pPr marL="1527065" indent="0">
              <a:buNone/>
              <a:defRPr sz="1900" b="1"/>
            </a:lvl4pPr>
            <a:lvl5pPr marL="2036087" indent="0">
              <a:buNone/>
              <a:defRPr sz="1900" b="1"/>
            </a:lvl5pPr>
            <a:lvl6pPr marL="2545110" indent="0">
              <a:buNone/>
              <a:defRPr sz="1900" b="1"/>
            </a:lvl6pPr>
            <a:lvl7pPr marL="3054131" indent="0">
              <a:buNone/>
              <a:defRPr sz="1900" b="1"/>
            </a:lvl7pPr>
            <a:lvl8pPr marL="3563150" indent="0">
              <a:buNone/>
              <a:defRPr sz="1900" b="1"/>
            </a:lvl8pPr>
            <a:lvl9pPr marL="4072175" indent="0">
              <a:buNone/>
              <a:defRPr sz="19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27094" y="2549847"/>
            <a:ext cx="4747179" cy="3877239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5401364" y="1734465"/>
            <a:ext cx="4747181" cy="612024"/>
          </a:xfrm>
        </p:spPr>
        <p:txBody>
          <a:bodyPr wrap="none" anchor="ctr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all" baseline="0">
                <a:latin typeface="+mj-lt"/>
              </a:defRPr>
            </a:lvl1pPr>
            <a:lvl2pPr marL="509021" indent="0">
              <a:buNone/>
              <a:defRPr sz="2200" b="1"/>
            </a:lvl2pPr>
            <a:lvl3pPr marL="1018044" indent="0">
              <a:buNone/>
              <a:defRPr sz="2000" b="1"/>
            </a:lvl3pPr>
            <a:lvl4pPr marL="1527065" indent="0">
              <a:buNone/>
              <a:defRPr sz="1900" b="1"/>
            </a:lvl4pPr>
            <a:lvl5pPr marL="2036087" indent="0">
              <a:buNone/>
              <a:defRPr sz="1900" b="1"/>
            </a:lvl5pPr>
            <a:lvl6pPr marL="2545110" indent="0">
              <a:buNone/>
              <a:defRPr sz="1900" b="1"/>
            </a:lvl6pPr>
            <a:lvl7pPr marL="3054131" indent="0">
              <a:buNone/>
              <a:defRPr sz="1900" b="1"/>
            </a:lvl7pPr>
            <a:lvl8pPr marL="3563150" indent="0">
              <a:buNone/>
              <a:defRPr sz="1900" b="1"/>
            </a:lvl8pPr>
            <a:lvl9pPr marL="4072175" indent="0">
              <a:buNone/>
              <a:defRPr sz="19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402170" y="2550948"/>
            <a:ext cx="4746370" cy="3876140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1448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327372" y="1733344"/>
            <a:ext cx="2127683" cy="469374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68"/>
              </a:spcAft>
              <a:buNone/>
              <a:defRPr sz="1400">
                <a:latin typeface="+mj-lt"/>
              </a:defRPr>
            </a:lvl1pPr>
            <a:lvl2pPr marL="240484" indent="0">
              <a:buFont typeface="Arial" panose="020B0604020202020204" pitchFamily="34" charset="0"/>
              <a:buNone/>
              <a:defRPr sz="1600"/>
            </a:lvl2pPr>
            <a:lvl3pPr marL="480965" indent="0">
              <a:buNone/>
              <a:defRPr sz="1600"/>
            </a:lvl3pPr>
            <a:lvl4pPr marL="721446" indent="0">
              <a:buNone/>
              <a:defRPr sz="1600"/>
            </a:lvl4pPr>
            <a:lvl5pPr marL="961931" indent="0">
              <a:buNone/>
              <a:defRPr sz="1600"/>
            </a:lvl5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2782664" y="1733344"/>
            <a:ext cx="7365876" cy="469374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6563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el und Text über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327378" y="1734397"/>
            <a:ext cx="9820077" cy="12245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468"/>
              </a:spcAft>
              <a:buNone/>
              <a:defRPr sz="1400">
                <a:latin typeface="+mj-lt"/>
              </a:defRPr>
            </a:lvl1pPr>
            <a:lvl2pPr marL="240484" indent="0">
              <a:buNone/>
              <a:defRPr sz="1600"/>
            </a:lvl2pPr>
            <a:lvl3pPr marL="480965" indent="0">
              <a:buNone/>
              <a:defRPr sz="1600"/>
            </a:lvl3pPr>
            <a:lvl4pPr marL="721446" indent="0">
              <a:buNone/>
              <a:defRPr sz="1600"/>
            </a:lvl4pPr>
            <a:lvl5pPr marL="961931" indent="0">
              <a:buNone/>
              <a:defRPr sz="1600"/>
            </a:lvl5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328468" y="3366228"/>
            <a:ext cx="9820077" cy="3060858"/>
          </a:xfrm>
        </p:spPr>
        <p:txBody>
          <a:bodyPr/>
          <a:lstStyle>
            <a:lvl1pPr marL="0" indent="0">
              <a:buNone/>
              <a:defRPr/>
            </a:lvl1pPr>
            <a:lvl2pPr marL="240484" indent="0">
              <a:buNone/>
              <a:defRPr/>
            </a:lvl2pPr>
            <a:lvl3pPr marL="480965" indent="0">
              <a:buNone/>
              <a:defRPr/>
            </a:lvl3pPr>
            <a:lvl4pPr marL="721446" indent="0">
              <a:buNone/>
              <a:defRPr/>
            </a:lvl4pPr>
            <a:lvl5pPr marL="961931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16059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el und Inhalt üb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7378" y="1734397"/>
            <a:ext cx="9820077" cy="3060110"/>
          </a:xfrm>
        </p:spPr>
        <p:txBody>
          <a:bodyPr/>
          <a:lstStyle>
            <a:lvl1pPr marL="0" indent="0">
              <a:buNone/>
              <a:defRPr sz="1600"/>
            </a:lvl1pPr>
            <a:lvl2pPr marL="240484" indent="0">
              <a:buNone/>
              <a:defRPr sz="1600"/>
            </a:lvl2pPr>
            <a:lvl3pPr marL="480965" indent="0">
              <a:buNone/>
              <a:defRPr sz="1600"/>
            </a:lvl3pPr>
            <a:lvl4pPr marL="721446" indent="0">
              <a:buNone/>
              <a:defRPr sz="1600"/>
            </a:lvl4pPr>
            <a:lvl5pPr marL="961931" indent="0">
              <a:buNone/>
              <a:defRPr sz="1600"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27378" y="5203044"/>
            <a:ext cx="9820077" cy="122404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468"/>
              </a:spcAft>
              <a:buNone/>
              <a:defRPr sz="1400">
                <a:latin typeface="+mj-lt"/>
              </a:defRPr>
            </a:lvl1pPr>
            <a:lvl2pPr marL="240484" indent="0">
              <a:buNone/>
              <a:defRPr sz="1600"/>
            </a:lvl2pPr>
            <a:lvl3pPr marL="480965" indent="0">
              <a:buNone/>
              <a:defRPr sz="1600"/>
            </a:lvl3pPr>
            <a:lvl4pPr marL="721446" indent="0">
              <a:buNone/>
              <a:defRPr sz="1600"/>
            </a:lvl4pPr>
            <a:lvl5pPr marL="961931" indent="0">
              <a:buNone/>
              <a:defRPr sz="1600"/>
            </a:lvl5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9859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el, zwei Inhalte üb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 hasCustomPrompt="1"/>
          </p:nvPr>
        </p:nvSpPr>
        <p:spPr>
          <a:xfrm>
            <a:off x="327372" y="1734737"/>
            <a:ext cx="4746370" cy="3060110"/>
          </a:xfrm>
        </p:spPr>
        <p:txBody>
          <a:bodyPr/>
          <a:lstStyle>
            <a:lvl1pPr marL="0" indent="0">
              <a:buNone/>
              <a:defRPr/>
            </a:lvl1pPr>
            <a:lvl2pPr marL="240484" indent="0">
              <a:buNone/>
              <a:defRPr/>
            </a:lvl2pPr>
            <a:lvl3pPr marL="480965" indent="0">
              <a:buNone/>
              <a:defRPr/>
            </a:lvl3pPr>
            <a:lvl4pPr marL="721446" indent="0">
              <a:buNone/>
              <a:defRPr/>
            </a:lvl4pPr>
            <a:lvl5pPr marL="961931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 hasCustomPrompt="1"/>
          </p:nvPr>
        </p:nvSpPr>
        <p:spPr>
          <a:xfrm>
            <a:off x="5402170" y="1734737"/>
            <a:ext cx="4746370" cy="3060110"/>
          </a:xfrm>
        </p:spPr>
        <p:txBody>
          <a:bodyPr/>
          <a:lstStyle>
            <a:lvl1pPr marL="0" indent="0">
              <a:buNone/>
              <a:defRPr/>
            </a:lvl1pPr>
            <a:lvl2pPr marL="240484" indent="0">
              <a:buNone/>
              <a:defRPr/>
            </a:lvl2pPr>
            <a:lvl3pPr marL="480965" indent="0">
              <a:buNone/>
              <a:defRPr/>
            </a:lvl3pPr>
            <a:lvl4pPr marL="721446" indent="0">
              <a:buNone/>
              <a:defRPr/>
            </a:lvl4pPr>
            <a:lvl5pPr marL="961931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half" idx="3"/>
          </p:nvPr>
        </p:nvSpPr>
        <p:spPr>
          <a:xfrm>
            <a:off x="327372" y="5203044"/>
            <a:ext cx="9822747" cy="1224044"/>
          </a:xfrm>
        </p:spPr>
        <p:txBody>
          <a:bodyPr/>
          <a:lstStyle>
            <a:lvl1pPr marL="0" indent="0">
              <a:spcAft>
                <a:spcPts val="468"/>
              </a:spcAft>
              <a:buNone/>
              <a:defRPr sz="1400">
                <a:latin typeface="+mj-lt"/>
              </a:defRPr>
            </a:lvl1pPr>
            <a:lvl2pPr marL="240484" indent="0">
              <a:spcAft>
                <a:spcPts val="468"/>
              </a:spcAft>
              <a:buNone/>
              <a:defRPr sz="1600"/>
            </a:lvl2pPr>
            <a:lvl3pPr marL="480965" indent="0">
              <a:spcAft>
                <a:spcPts val="468"/>
              </a:spcAft>
              <a:buNone/>
              <a:defRPr sz="1600"/>
            </a:lvl3pPr>
            <a:lvl4pPr marL="721446" indent="0">
              <a:spcAft>
                <a:spcPts val="468"/>
              </a:spcAft>
              <a:buNone/>
              <a:defRPr sz="1600"/>
            </a:lvl4pPr>
            <a:lvl5pPr marL="961931" indent="0">
              <a:spcAft>
                <a:spcPts val="468"/>
              </a:spcAft>
              <a:buNone/>
              <a:defRPr sz="1600"/>
            </a:lvl5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4680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AFA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783486" y="409325"/>
            <a:ext cx="7365057" cy="91701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7378" y="1734397"/>
            <a:ext cx="9820077" cy="469216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27373" y="6835149"/>
            <a:ext cx="982008" cy="408015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>
              <a:defRPr sz="11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373449" y="6835193"/>
            <a:ext cx="5728378" cy="408015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>
              <a:defRPr sz="11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493873" y="6835149"/>
            <a:ext cx="654671" cy="408015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>
              <a:defRPr sz="11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88439A28-92C3-458A-B0BC-7B591D599BB6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  <p:grpSp>
        <p:nvGrpSpPr>
          <p:cNvPr id="7" name="Gruppieren 29"/>
          <p:cNvGrpSpPr>
            <a:grpSpLocks noChangeAspect="1"/>
          </p:cNvGrpSpPr>
          <p:nvPr/>
        </p:nvGrpSpPr>
        <p:grpSpPr>
          <a:xfrm>
            <a:off x="327374" y="408302"/>
            <a:ext cx="1916870" cy="918033"/>
            <a:chOff x="7081838" y="144463"/>
            <a:chExt cx="1871662" cy="719137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81838" y="144463"/>
              <a:ext cx="1871662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" name="Freeform 5"/>
            <p:cNvSpPr>
              <a:spLocks/>
            </p:cNvSpPr>
            <p:nvPr userDrawn="1"/>
          </p:nvSpPr>
          <p:spPr bwMode="auto">
            <a:xfrm>
              <a:off x="8216900" y="144463"/>
              <a:ext cx="455612" cy="392112"/>
            </a:xfrm>
            <a:custGeom>
              <a:avLst/>
              <a:gdLst>
                <a:gd name="T0" fmla="*/ 944 w 1277"/>
                <a:gd name="T1" fmla="*/ 552 h 1104"/>
                <a:gd name="T2" fmla="*/ 1277 w 1277"/>
                <a:gd name="T3" fmla="*/ 0 h 1104"/>
                <a:gd name="T4" fmla="*/ 0 w 1277"/>
                <a:gd name="T5" fmla="*/ 0 h 1104"/>
                <a:gd name="T6" fmla="*/ 0 w 1277"/>
                <a:gd name="T7" fmla="*/ 1104 h 1104"/>
                <a:gd name="T8" fmla="*/ 944 w 1277"/>
                <a:gd name="T9" fmla="*/ 55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1104">
                  <a:moveTo>
                    <a:pt x="944" y="552"/>
                  </a:moveTo>
                  <a:cubicBezTo>
                    <a:pt x="1110" y="357"/>
                    <a:pt x="1203" y="197"/>
                    <a:pt x="1277" y="0"/>
                  </a:cubicBezTo>
                  <a:lnTo>
                    <a:pt x="0" y="0"/>
                  </a:lnTo>
                  <a:lnTo>
                    <a:pt x="0" y="1104"/>
                  </a:lnTo>
                  <a:cubicBezTo>
                    <a:pt x="253" y="1070"/>
                    <a:pt x="607" y="949"/>
                    <a:pt x="944" y="552"/>
                  </a:cubicBezTo>
                  <a:close/>
                </a:path>
              </a:pathLst>
            </a:custGeom>
            <a:solidFill>
              <a:srgbClr val="0752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Rectangle 6"/>
            <p:cNvSpPr>
              <a:spLocks noChangeArrowheads="1"/>
            </p:cNvSpPr>
            <p:nvPr userDrawn="1"/>
          </p:nvSpPr>
          <p:spPr bwMode="auto">
            <a:xfrm>
              <a:off x="8216900" y="654050"/>
              <a:ext cx="714375" cy="200025"/>
            </a:xfrm>
            <a:prstGeom prst="rect">
              <a:avLst/>
            </a:prstGeom>
            <a:solidFill>
              <a:srgbClr val="EAB9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8216900" y="144463"/>
              <a:ext cx="714375" cy="477837"/>
            </a:xfrm>
            <a:custGeom>
              <a:avLst/>
              <a:gdLst>
                <a:gd name="T0" fmla="*/ 2000 w 2000"/>
                <a:gd name="T1" fmla="*/ 0 h 1349"/>
                <a:gd name="T2" fmla="*/ 1361 w 2000"/>
                <a:gd name="T3" fmla="*/ 0 h 1349"/>
                <a:gd name="T4" fmla="*/ 992 w 2000"/>
                <a:gd name="T5" fmla="*/ 627 h 1349"/>
                <a:gd name="T6" fmla="*/ 0 w 2000"/>
                <a:gd name="T7" fmla="*/ 1193 h 1349"/>
                <a:gd name="T8" fmla="*/ 0 w 2000"/>
                <a:gd name="T9" fmla="*/ 1349 h 1349"/>
                <a:gd name="T10" fmla="*/ 2000 w 2000"/>
                <a:gd name="T11" fmla="*/ 1349 h 1349"/>
                <a:gd name="T12" fmla="*/ 2000 w 2000"/>
                <a:gd name="T13" fmla="*/ 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0" h="1349">
                  <a:moveTo>
                    <a:pt x="2000" y="0"/>
                  </a:moveTo>
                  <a:lnTo>
                    <a:pt x="1361" y="0"/>
                  </a:lnTo>
                  <a:cubicBezTo>
                    <a:pt x="1285" y="208"/>
                    <a:pt x="1168" y="419"/>
                    <a:pt x="992" y="627"/>
                  </a:cubicBezTo>
                  <a:cubicBezTo>
                    <a:pt x="644" y="1036"/>
                    <a:pt x="259" y="1159"/>
                    <a:pt x="0" y="1193"/>
                  </a:cubicBezTo>
                  <a:lnTo>
                    <a:pt x="0" y="1349"/>
                  </a:lnTo>
                  <a:lnTo>
                    <a:pt x="2000" y="1349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8250238" y="690563"/>
              <a:ext cx="95250" cy="131762"/>
            </a:xfrm>
            <a:custGeom>
              <a:avLst/>
              <a:gdLst>
                <a:gd name="T0" fmla="*/ 134 w 264"/>
                <a:gd name="T1" fmla="*/ 318 h 371"/>
                <a:gd name="T2" fmla="*/ 198 w 264"/>
                <a:gd name="T3" fmla="*/ 265 h 371"/>
                <a:gd name="T4" fmla="*/ 132 w 264"/>
                <a:gd name="T5" fmla="*/ 203 h 371"/>
                <a:gd name="T6" fmla="*/ 65 w 264"/>
                <a:gd name="T7" fmla="*/ 203 h 371"/>
                <a:gd name="T8" fmla="*/ 65 w 264"/>
                <a:gd name="T9" fmla="*/ 318 h 371"/>
                <a:gd name="T10" fmla="*/ 134 w 264"/>
                <a:gd name="T11" fmla="*/ 318 h 371"/>
                <a:gd name="T12" fmla="*/ 65 w 264"/>
                <a:gd name="T13" fmla="*/ 53 h 371"/>
                <a:gd name="T14" fmla="*/ 65 w 264"/>
                <a:gd name="T15" fmla="*/ 155 h 371"/>
                <a:gd name="T16" fmla="*/ 131 w 264"/>
                <a:gd name="T17" fmla="*/ 155 h 371"/>
                <a:gd name="T18" fmla="*/ 190 w 264"/>
                <a:gd name="T19" fmla="*/ 103 h 371"/>
                <a:gd name="T20" fmla="*/ 126 w 264"/>
                <a:gd name="T21" fmla="*/ 53 h 371"/>
                <a:gd name="T22" fmla="*/ 65 w 264"/>
                <a:gd name="T23" fmla="*/ 53 h 371"/>
                <a:gd name="T24" fmla="*/ 191 w 264"/>
                <a:gd name="T25" fmla="*/ 180 h 371"/>
                <a:gd name="T26" fmla="*/ 264 w 264"/>
                <a:gd name="T27" fmla="*/ 277 h 371"/>
                <a:gd name="T28" fmla="*/ 145 w 264"/>
                <a:gd name="T29" fmla="*/ 371 h 371"/>
                <a:gd name="T30" fmla="*/ 0 w 264"/>
                <a:gd name="T31" fmla="*/ 367 h 371"/>
                <a:gd name="T32" fmla="*/ 0 w 264"/>
                <a:gd name="T33" fmla="*/ 4 h 371"/>
                <a:gd name="T34" fmla="*/ 129 w 264"/>
                <a:gd name="T35" fmla="*/ 0 h 371"/>
                <a:gd name="T36" fmla="*/ 253 w 264"/>
                <a:gd name="T37" fmla="*/ 95 h 371"/>
                <a:gd name="T38" fmla="*/ 191 w 264"/>
                <a:gd name="T39" fmla="*/ 178 h 371"/>
                <a:gd name="T40" fmla="*/ 191 w 264"/>
                <a:gd name="T41" fmla="*/ 18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371">
                  <a:moveTo>
                    <a:pt x="134" y="318"/>
                  </a:moveTo>
                  <a:cubicBezTo>
                    <a:pt x="183" y="318"/>
                    <a:pt x="198" y="308"/>
                    <a:pt x="198" y="265"/>
                  </a:cubicBezTo>
                  <a:cubicBezTo>
                    <a:pt x="198" y="216"/>
                    <a:pt x="182" y="204"/>
                    <a:pt x="132" y="203"/>
                  </a:cubicBezTo>
                  <a:lnTo>
                    <a:pt x="65" y="203"/>
                  </a:lnTo>
                  <a:lnTo>
                    <a:pt x="65" y="318"/>
                  </a:lnTo>
                  <a:lnTo>
                    <a:pt x="134" y="318"/>
                  </a:lnTo>
                  <a:close/>
                  <a:moveTo>
                    <a:pt x="65" y="53"/>
                  </a:moveTo>
                  <a:lnTo>
                    <a:pt x="65" y="155"/>
                  </a:lnTo>
                  <a:lnTo>
                    <a:pt x="131" y="155"/>
                  </a:lnTo>
                  <a:cubicBezTo>
                    <a:pt x="175" y="155"/>
                    <a:pt x="190" y="145"/>
                    <a:pt x="190" y="103"/>
                  </a:cubicBezTo>
                  <a:cubicBezTo>
                    <a:pt x="190" y="63"/>
                    <a:pt x="174" y="53"/>
                    <a:pt x="126" y="53"/>
                  </a:cubicBezTo>
                  <a:lnTo>
                    <a:pt x="65" y="53"/>
                  </a:lnTo>
                  <a:close/>
                  <a:moveTo>
                    <a:pt x="191" y="180"/>
                  </a:moveTo>
                  <a:cubicBezTo>
                    <a:pt x="245" y="185"/>
                    <a:pt x="264" y="219"/>
                    <a:pt x="264" y="277"/>
                  </a:cubicBezTo>
                  <a:cubicBezTo>
                    <a:pt x="264" y="351"/>
                    <a:pt x="230" y="371"/>
                    <a:pt x="145" y="371"/>
                  </a:cubicBezTo>
                  <a:cubicBezTo>
                    <a:pt x="79" y="371"/>
                    <a:pt x="44" y="371"/>
                    <a:pt x="0" y="367"/>
                  </a:cubicBezTo>
                  <a:lnTo>
                    <a:pt x="0" y="4"/>
                  </a:lnTo>
                  <a:cubicBezTo>
                    <a:pt x="39" y="1"/>
                    <a:pt x="71" y="0"/>
                    <a:pt x="129" y="0"/>
                  </a:cubicBezTo>
                  <a:cubicBezTo>
                    <a:pt x="220" y="0"/>
                    <a:pt x="253" y="20"/>
                    <a:pt x="253" y="95"/>
                  </a:cubicBezTo>
                  <a:cubicBezTo>
                    <a:pt x="253" y="147"/>
                    <a:pt x="235" y="174"/>
                    <a:pt x="191" y="178"/>
                  </a:cubicBezTo>
                  <a:lnTo>
                    <a:pt x="191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9"/>
            <p:cNvSpPr>
              <a:spLocks noEditPoints="1"/>
            </p:cNvSpPr>
            <p:nvPr userDrawn="1"/>
          </p:nvSpPr>
          <p:spPr bwMode="auto">
            <a:xfrm>
              <a:off x="8364538" y="688975"/>
              <a:ext cx="106362" cy="133350"/>
            </a:xfrm>
            <a:custGeom>
              <a:avLst/>
              <a:gdLst>
                <a:gd name="T0" fmla="*/ 69 w 299"/>
                <a:gd name="T1" fmla="*/ 188 h 376"/>
                <a:gd name="T2" fmla="*/ 149 w 299"/>
                <a:gd name="T3" fmla="*/ 320 h 376"/>
                <a:gd name="T4" fmla="*/ 230 w 299"/>
                <a:gd name="T5" fmla="*/ 188 h 376"/>
                <a:gd name="T6" fmla="*/ 149 w 299"/>
                <a:gd name="T7" fmla="*/ 56 h 376"/>
                <a:gd name="T8" fmla="*/ 69 w 299"/>
                <a:gd name="T9" fmla="*/ 188 h 376"/>
                <a:gd name="T10" fmla="*/ 299 w 299"/>
                <a:gd name="T11" fmla="*/ 188 h 376"/>
                <a:gd name="T12" fmla="*/ 149 w 299"/>
                <a:gd name="T13" fmla="*/ 376 h 376"/>
                <a:gd name="T14" fmla="*/ 0 w 299"/>
                <a:gd name="T15" fmla="*/ 188 h 376"/>
                <a:gd name="T16" fmla="*/ 149 w 299"/>
                <a:gd name="T17" fmla="*/ 0 h 376"/>
                <a:gd name="T18" fmla="*/ 299 w 299"/>
                <a:gd name="T19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76">
                  <a:moveTo>
                    <a:pt x="69" y="188"/>
                  </a:moveTo>
                  <a:cubicBezTo>
                    <a:pt x="69" y="289"/>
                    <a:pt x="88" y="320"/>
                    <a:pt x="149" y="320"/>
                  </a:cubicBezTo>
                  <a:cubicBezTo>
                    <a:pt x="211" y="320"/>
                    <a:pt x="230" y="289"/>
                    <a:pt x="230" y="188"/>
                  </a:cubicBezTo>
                  <a:cubicBezTo>
                    <a:pt x="230" y="87"/>
                    <a:pt x="211" y="56"/>
                    <a:pt x="149" y="56"/>
                  </a:cubicBezTo>
                  <a:cubicBezTo>
                    <a:pt x="88" y="56"/>
                    <a:pt x="69" y="87"/>
                    <a:pt x="69" y="188"/>
                  </a:cubicBezTo>
                  <a:close/>
                  <a:moveTo>
                    <a:pt x="299" y="188"/>
                  </a:moveTo>
                  <a:cubicBezTo>
                    <a:pt x="299" y="332"/>
                    <a:pt x="260" y="376"/>
                    <a:pt x="149" y="376"/>
                  </a:cubicBezTo>
                  <a:cubicBezTo>
                    <a:pt x="39" y="376"/>
                    <a:pt x="0" y="332"/>
                    <a:pt x="0" y="188"/>
                  </a:cubicBezTo>
                  <a:cubicBezTo>
                    <a:pt x="0" y="44"/>
                    <a:pt x="39" y="0"/>
                    <a:pt x="149" y="0"/>
                  </a:cubicBezTo>
                  <a:cubicBezTo>
                    <a:pt x="260" y="0"/>
                    <a:pt x="299" y="44"/>
                    <a:pt x="299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849630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2 w 295"/>
                <a:gd name="T7" fmla="*/ 343 h 363"/>
                <a:gd name="T8" fmla="*/ 90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4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7" y="363"/>
                    <a:pt x="271" y="363"/>
                  </a:cubicBezTo>
                  <a:lnTo>
                    <a:pt x="219" y="363"/>
                  </a:lnTo>
                  <a:cubicBezTo>
                    <a:pt x="205" y="363"/>
                    <a:pt x="197" y="357"/>
                    <a:pt x="192" y="343"/>
                  </a:cubicBezTo>
                  <a:lnTo>
                    <a:pt x="90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4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862965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1 w 295"/>
                <a:gd name="T7" fmla="*/ 343 h 363"/>
                <a:gd name="T8" fmla="*/ 89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3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6" y="363"/>
                    <a:pt x="271" y="363"/>
                  </a:cubicBezTo>
                  <a:lnTo>
                    <a:pt x="219" y="363"/>
                  </a:lnTo>
                  <a:cubicBezTo>
                    <a:pt x="204" y="363"/>
                    <a:pt x="197" y="357"/>
                    <a:pt x="191" y="343"/>
                  </a:cubicBezTo>
                  <a:lnTo>
                    <a:pt x="89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3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7081838" y="695058"/>
              <a:ext cx="95250" cy="130175"/>
            </a:xfrm>
            <a:custGeom>
              <a:avLst/>
              <a:gdLst>
                <a:gd name="T0" fmla="*/ 267 w 267"/>
                <a:gd name="T1" fmla="*/ 223 h 370"/>
                <a:gd name="T2" fmla="*/ 136 w 267"/>
                <a:gd name="T3" fmla="*/ 370 h 370"/>
                <a:gd name="T4" fmla="*/ 0 w 267"/>
                <a:gd name="T5" fmla="*/ 223 h 370"/>
                <a:gd name="T6" fmla="*/ 0 w 267"/>
                <a:gd name="T7" fmla="*/ 0 h 370"/>
                <a:gd name="T8" fmla="*/ 53 w 267"/>
                <a:gd name="T9" fmla="*/ 0 h 370"/>
                <a:gd name="T10" fmla="*/ 53 w 267"/>
                <a:gd name="T11" fmla="*/ 223 h 370"/>
                <a:gd name="T12" fmla="*/ 134 w 267"/>
                <a:gd name="T13" fmla="*/ 323 h 370"/>
                <a:gd name="T14" fmla="*/ 215 w 267"/>
                <a:gd name="T15" fmla="*/ 223 h 370"/>
                <a:gd name="T16" fmla="*/ 215 w 267"/>
                <a:gd name="T17" fmla="*/ 0 h 370"/>
                <a:gd name="T18" fmla="*/ 267 w 267"/>
                <a:gd name="T19" fmla="*/ 0 h 370"/>
                <a:gd name="T20" fmla="*/ 267 w 267"/>
                <a:gd name="T21" fmla="*/ 2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70">
                  <a:moveTo>
                    <a:pt x="267" y="223"/>
                  </a:moveTo>
                  <a:cubicBezTo>
                    <a:pt x="267" y="330"/>
                    <a:pt x="232" y="370"/>
                    <a:pt x="136" y="370"/>
                  </a:cubicBezTo>
                  <a:cubicBezTo>
                    <a:pt x="36" y="370"/>
                    <a:pt x="0" y="330"/>
                    <a:pt x="0" y="223"/>
                  </a:cubicBezTo>
                  <a:lnTo>
                    <a:pt x="0" y="0"/>
                  </a:lnTo>
                  <a:lnTo>
                    <a:pt x="53" y="0"/>
                  </a:lnTo>
                  <a:lnTo>
                    <a:pt x="53" y="223"/>
                  </a:lnTo>
                  <a:cubicBezTo>
                    <a:pt x="53" y="298"/>
                    <a:pt x="73" y="323"/>
                    <a:pt x="134" y="323"/>
                  </a:cubicBezTo>
                  <a:cubicBezTo>
                    <a:pt x="193" y="323"/>
                    <a:pt x="215" y="298"/>
                    <a:pt x="215" y="223"/>
                  </a:cubicBezTo>
                  <a:lnTo>
                    <a:pt x="215" y="0"/>
                  </a:lnTo>
                  <a:lnTo>
                    <a:pt x="267" y="0"/>
                  </a:lnTo>
                  <a:lnTo>
                    <a:pt x="267" y="22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7207250" y="695058"/>
              <a:ext cx="101600" cy="128587"/>
            </a:xfrm>
            <a:custGeom>
              <a:avLst/>
              <a:gdLst>
                <a:gd name="T0" fmla="*/ 284 w 284"/>
                <a:gd name="T1" fmla="*/ 343 h 363"/>
                <a:gd name="T2" fmla="*/ 265 w 284"/>
                <a:gd name="T3" fmla="*/ 363 h 363"/>
                <a:gd name="T4" fmla="*/ 215 w 284"/>
                <a:gd name="T5" fmla="*/ 363 h 363"/>
                <a:gd name="T6" fmla="*/ 192 w 284"/>
                <a:gd name="T7" fmla="*/ 347 h 363"/>
                <a:gd name="T8" fmla="*/ 79 w 284"/>
                <a:gd name="T9" fmla="*/ 100 h 363"/>
                <a:gd name="T10" fmla="*/ 57 w 284"/>
                <a:gd name="T11" fmla="*/ 49 h 363"/>
                <a:gd name="T12" fmla="*/ 50 w 284"/>
                <a:gd name="T13" fmla="*/ 49 h 363"/>
                <a:gd name="T14" fmla="*/ 53 w 284"/>
                <a:gd name="T15" fmla="*/ 100 h 363"/>
                <a:gd name="T16" fmla="*/ 53 w 284"/>
                <a:gd name="T17" fmla="*/ 363 h 363"/>
                <a:gd name="T18" fmla="*/ 0 w 284"/>
                <a:gd name="T19" fmla="*/ 363 h 363"/>
                <a:gd name="T20" fmla="*/ 0 w 284"/>
                <a:gd name="T21" fmla="*/ 21 h 363"/>
                <a:gd name="T22" fmla="*/ 20 w 284"/>
                <a:gd name="T23" fmla="*/ 0 h 363"/>
                <a:gd name="T24" fmla="*/ 68 w 284"/>
                <a:gd name="T25" fmla="*/ 0 h 363"/>
                <a:gd name="T26" fmla="*/ 92 w 284"/>
                <a:gd name="T27" fmla="*/ 17 h 363"/>
                <a:gd name="T28" fmla="*/ 202 w 284"/>
                <a:gd name="T29" fmla="*/ 257 h 363"/>
                <a:gd name="T30" fmla="*/ 227 w 284"/>
                <a:gd name="T31" fmla="*/ 312 h 363"/>
                <a:gd name="T32" fmla="*/ 235 w 284"/>
                <a:gd name="T33" fmla="*/ 312 h 363"/>
                <a:gd name="T34" fmla="*/ 232 w 284"/>
                <a:gd name="T35" fmla="*/ 255 h 363"/>
                <a:gd name="T36" fmla="*/ 232 w 284"/>
                <a:gd name="T37" fmla="*/ 0 h 363"/>
                <a:gd name="T38" fmla="*/ 284 w 284"/>
                <a:gd name="T39" fmla="*/ 0 h 363"/>
                <a:gd name="T40" fmla="*/ 284 w 284"/>
                <a:gd name="T41" fmla="*/ 34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363">
                  <a:moveTo>
                    <a:pt x="284" y="343"/>
                  </a:moveTo>
                  <a:cubicBezTo>
                    <a:pt x="284" y="356"/>
                    <a:pt x="277" y="363"/>
                    <a:pt x="265" y="363"/>
                  </a:cubicBezTo>
                  <a:lnTo>
                    <a:pt x="215" y="363"/>
                  </a:lnTo>
                  <a:cubicBezTo>
                    <a:pt x="203" y="363"/>
                    <a:pt x="197" y="358"/>
                    <a:pt x="192" y="347"/>
                  </a:cubicBezTo>
                  <a:lnTo>
                    <a:pt x="79" y="100"/>
                  </a:lnTo>
                  <a:cubicBezTo>
                    <a:pt x="73" y="86"/>
                    <a:pt x="62" y="64"/>
                    <a:pt x="57" y="49"/>
                  </a:cubicBezTo>
                  <a:lnTo>
                    <a:pt x="50" y="49"/>
                  </a:lnTo>
                  <a:cubicBezTo>
                    <a:pt x="52" y="66"/>
                    <a:pt x="53" y="83"/>
                    <a:pt x="53" y="100"/>
                  </a:cubicBezTo>
                  <a:lnTo>
                    <a:pt x="53" y="363"/>
                  </a:lnTo>
                  <a:lnTo>
                    <a:pt x="0" y="363"/>
                  </a:lnTo>
                  <a:lnTo>
                    <a:pt x="0" y="21"/>
                  </a:lnTo>
                  <a:cubicBezTo>
                    <a:pt x="0" y="7"/>
                    <a:pt x="7" y="0"/>
                    <a:pt x="20" y="0"/>
                  </a:cubicBezTo>
                  <a:lnTo>
                    <a:pt x="68" y="0"/>
                  </a:lnTo>
                  <a:cubicBezTo>
                    <a:pt x="80" y="0"/>
                    <a:pt x="86" y="6"/>
                    <a:pt x="92" y="17"/>
                  </a:cubicBezTo>
                  <a:lnTo>
                    <a:pt x="202" y="257"/>
                  </a:lnTo>
                  <a:cubicBezTo>
                    <a:pt x="208" y="272"/>
                    <a:pt x="219" y="293"/>
                    <a:pt x="227" y="312"/>
                  </a:cubicBezTo>
                  <a:lnTo>
                    <a:pt x="235" y="312"/>
                  </a:lnTo>
                  <a:cubicBezTo>
                    <a:pt x="233" y="293"/>
                    <a:pt x="232" y="274"/>
                    <a:pt x="232" y="255"/>
                  </a:cubicBezTo>
                  <a:lnTo>
                    <a:pt x="232" y="0"/>
                  </a:lnTo>
                  <a:lnTo>
                    <a:pt x="284" y="0"/>
                  </a:lnTo>
                  <a:lnTo>
                    <a:pt x="284" y="34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1" name="Rectangle 14"/>
            <p:cNvSpPr>
              <a:spLocks noChangeArrowheads="1"/>
            </p:cNvSpPr>
            <p:nvPr userDrawn="1"/>
          </p:nvSpPr>
          <p:spPr bwMode="auto">
            <a:xfrm>
              <a:off x="7340600" y="695058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7378701" y="695058"/>
              <a:ext cx="109537" cy="128587"/>
            </a:xfrm>
            <a:custGeom>
              <a:avLst/>
              <a:gdLst>
                <a:gd name="T0" fmla="*/ 199 w 306"/>
                <a:gd name="T1" fmla="*/ 348 h 363"/>
                <a:gd name="T2" fmla="*/ 179 w 306"/>
                <a:gd name="T3" fmla="*/ 363 h 363"/>
                <a:gd name="T4" fmla="*/ 128 w 306"/>
                <a:gd name="T5" fmla="*/ 363 h 363"/>
                <a:gd name="T6" fmla="*/ 108 w 306"/>
                <a:gd name="T7" fmla="*/ 348 h 363"/>
                <a:gd name="T8" fmla="*/ 0 w 306"/>
                <a:gd name="T9" fmla="*/ 0 h 363"/>
                <a:gd name="T10" fmla="*/ 55 w 306"/>
                <a:gd name="T11" fmla="*/ 0 h 363"/>
                <a:gd name="T12" fmla="*/ 137 w 306"/>
                <a:gd name="T13" fmla="*/ 283 h 363"/>
                <a:gd name="T14" fmla="*/ 147 w 306"/>
                <a:gd name="T15" fmla="*/ 323 h 363"/>
                <a:gd name="T16" fmla="*/ 161 w 306"/>
                <a:gd name="T17" fmla="*/ 323 h 363"/>
                <a:gd name="T18" fmla="*/ 171 w 306"/>
                <a:gd name="T19" fmla="*/ 283 h 363"/>
                <a:gd name="T20" fmla="*/ 252 w 306"/>
                <a:gd name="T21" fmla="*/ 0 h 363"/>
                <a:gd name="T22" fmla="*/ 306 w 306"/>
                <a:gd name="T23" fmla="*/ 0 h 363"/>
                <a:gd name="T24" fmla="*/ 199 w 306"/>
                <a:gd name="T25" fmla="*/ 34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63">
                  <a:moveTo>
                    <a:pt x="199" y="348"/>
                  </a:moveTo>
                  <a:cubicBezTo>
                    <a:pt x="197" y="357"/>
                    <a:pt x="189" y="363"/>
                    <a:pt x="179" y="363"/>
                  </a:cubicBezTo>
                  <a:lnTo>
                    <a:pt x="128" y="363"/>
                  </a:lnTo>
                  <a:cubicBezTo>
                    <a:pt x="118" y="363"/>
                    <a:pt x="110" y="357"/>
                    <a:pt x="108" y="348"/>
                  </a:cubicBezTo>
                  <a:lnTo>
                    <a:pt x="0" y="0"/>
                  </a:lnTo>
                  <a:lnTo>
                    <a:pt x="55" y="0"/>
                  </a:lnTo>
                  <a:lnTo>
                    <a:pt x="137" y="283"/>
                  </a:lnTo>
                  <a:cubicBezTo>
                    <a:pt x="140" y="296"/>
                    <a:pt x="143" y="310"/>
                    <a:pt x="147" y="323"/>
                  </a:cubicBezTo>
                  <a:lnTo>
                    <a:pt x="161" y="323"/>
                  </a:lnTo>
                  <a:cubicBezTo>
                    <a:pt x="163" y="310"/>
                    <a:pt x="167" y="296"/>
                    <a:pt x="171" y="283"/>
                  </a:cubicBezTo>
                  <a:lnTo>
                    <a:pt x="252" y="0"/>
                  </a:lnTo>
                  <a:lnTo>
                    <a:pt x="306" y="0"/>
                  </a:lnTo>
                  <a:lnTo>
                    <a:pt x="199" y="348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7505700" y="695058"/>
              <a:ext cx="80962" cy="128587"/>
            </a:xfrm>
            <a:custGeom>
              <a:avLst/>
              <a:gdLst>
                <a:gd name="T0" fmla="*/ 228 w 228"/>
                <a:gd name="T1" fmla="*/ 361 h 365"/>
                <a:gd name="T2" fmla="*/ 73 w 228"/>
                <a:gd name="T3" fmla="*/ 365 h 365"/>
                <a:gd name="T4" fmla="*/ 0 w 228"/>
                <a:gd name="T5" fmla="*/ 300 h 365"/>
                <a:gd name="T6" fmla="*/ 0 w 228"/>
                <a:gd name="T7" fmla="*/ 65 h 365"/>
                <a:gd name="T8" fmla="*/ 73 w 228"/>
                <a:gd name="T9" fmla="*/ 0 h 365"/>
                <a:gd name="T10" fmla="*/ 228 w 228"/>
                <a:gd name="T11" fmla="*/ 4 h 365"/>
                <a:gd name="T12" fmla="*/ 226 w 228"/>
                <a:gd name="T13" fmla="*/ 45 h 365"/>
                <a:gd name="T14" fmla="*/ 82 w 228"/>
                <a:gd name="T15" fmla="*/ 45 h 365"/>
                <a:gd name="T16" fmla="*/ 53 w 228"/>
                <a:gd name="T17" fmla="*/ 79 h 365"/>
                <a:gd name="T18" fmla="*/ 53 w 228"/>
                <a:gd name="T19" fmla="*/ 152 h 365"/>
                <a:gd name="T20" fmla="*/ 206 w 228"/>
                <a:gd name="T21" fmla="*/ 152 h 365"/>
                <a:gd name="T22" fmla="*/ 206 w 228"/>
                <a:gd name="T23" fmla="*/ 194 h 365"/>
                <a:gd name="T24" fmla="*/ 53 w 228"/>
                <a:gd name="T25" fmla="*/ 194 h 365"/>
                <a:gd name="T26" fmla="*/ 53 w 228"/>
                <a:gd name="T27" fmla="*/ 287 h 365"/>
                <a:gd name="T28" fmla="*/ 82 w 228"/>
                <a:gd name="T29" fmla="*/ 321 h 365"/>
                <a:gd name="T30" fmla="*/ 226 w 228"/>
                <a:gd name="T31" fmla="*/ 321 h 365"/>
                <a:gd name="T32" fmla="*/ 228 w 228"/>
                <a:gd name="T33" fmla="*/ 36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365">
                  <a:moveTo>
                    <a:pt x="228" y="361"/>
                  </a:moveTo>
                  <a:cubicBezTo>
                    <a:pt x="180" y="365"/>
                    <a:pt x="125" y="365"/>
                    <a:pt x="73" y="365"/>
                  </a:cubicBezTo>
                  <a:cubicBezTo>
                    <a:pt x="27" y="365"/>
                    <a:pt x="0" y="340"/>
                    <a:pt x="0" y="300"/>
                  </a:cubicBezTo>
                  <a:lnTo>
                    <a:pt x="0" y="65"/>
                  </a:lnTo>
                  <a:cubicBezTo>
                    <a:pt x="0" y="25"/>
                    <a:pt x="28" y="0"/>
                    <a:pt x="73" y="0"/>
                  </a:cubicBezTo>
                  <a:cubicBezTo>
                    <a:pt x="125" y="0"/>
                    <a:pt x="180" y="0"/>
                    <a:pt x="228" y="4"/>
                  </a:cubicBezTo>
                  <a:lnTo>
                    <a:pt x="226" y="45"/>
                  </a:lnTo>
                  <a:lnTo>
                    <a:pt x="82" y="45"/>
                  </a:lnTo>
                  <a:cubicBezTo>
                    <a:pt x="61" y="45"/>
                    <a:pt x="53" y="54"/>
                    <a:pt x="53" y="79"/>
                  </a:cubicBezTo>
                  <a:lnTo>
                    <a:pt x="53" y="152"/>
                  </a:lnTo>
                  <a:lnTo>
                    <a:pt x="206" y="152"/>
                  </a:lnTo>
                  <a:lnTo>
                    <a:pt x="206" y="194"/>
                  </a:lnTo>
                  <a:lnTo>
                    <a:pt x="53" y="194"/>
                  </a:lnTo>
                  <a:lnTo>
                    <a:pt x="53" y="287"/>
                  </a:lnTo>
                  <a:cubicBezTo>
                    <a:pt x="53" y="312"/>
                    <a:pt x="61" y="321"/>
                    <a:pt x="82" y="321"/>
                  </a:cubicBezTo>
                  <a:lnTo>
                    <a:pt x="226" y="321"/>
                  </a:lnTo>
                  <a:lnTo>
                    <a:pt x="228" y="361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" name="Freeform 17"/>
            <p:cNvSpPr>
              <a:spLocks noEditPoints="1"/>
            </p:cNvSpPr>
            <p:nvPr userDrawn="1"/>
          </p:nvSpPr>
          <p:spPr bwMode="auto">
            <a:xfrm>
              <a:off x="7612063" y="693471"/>
              <a:ext cx="92075" cy="130175"/>
            </a:xfrm>
            <a:custGeom>
              <a:avLst/>
              <a:gdLst>
                <a:gd name="T0" fmla="*/ 126 w 260"/>
                <a:gd name="T1" fmla="*/ 173 h 367"/>
                <a:gd name="T2" fmla="*/ 194 w 260"/>
                <a:gd name="T3" fmla="*/ 108 h 367"/>
                <a:gd name="T4" fmla="*/ 126 w 260"/>
                <a:gd name="T5" fmla="*/ 45 h 367"/>
                <a:gd name="T6" fmla="*/ 52 w 260"/>
                <a:gd name="T7" fmla="*/ 45 h 367"/>
                <a:gd name="T8" fmla="*/ 52 w 260"/>
                <a:gd name="T9" fmla="*/ 173 h 367"/>
                <a:gd name="T10" fmla="*/ 126 w 260"/>
                <a:gd name="T11" fmla="*/ 173 h 367"/>
                <a:gd name="T12" fmla="*/ 204 w 260"/>
                <a:gd name="T13" fmla="*/ 367 h 367"/>
                <a:gd name="T14" fmla="*/ 173 w 260"/>
                <a:gd name="T15" fmla="*/ 254 h 367"/>
                <a:gd name="T16" fmla="*/ 127 w 260"/>
                <a:gd name="T17" fmla="*/ 218 h 367"/>
                <a:gd name="T18" fmla="*/ 52 w 260"/>
                <a:gd name="T19" fmla="*/ 217 h 367"/>
                <a:gd name="T20" fmla="*/ 52 w 260"/>
                <a:gd name="T21" fmla="*/ 367 h 367"/>
                <a:gd name="T22" fmla="*/ 0 w 260"/>
                <a:gd name="T23" fmla="*/ 367 h 367"/>
                <a:gd name="T24" fmla="*/ 0 w 260"/>
                <a:gd name="T25" fmla="*/ 4 h 367"/>
                <a:gd name="T26" fmla="*/ 127 w 260"/>
                <a:gd name="T27" fmla="*/ 0 h 367"/>
                <a:gd name="T28" fmla="*/ 247 w 260"/>
                <a:gd name="T29" fmla="*/ 105 h 367"/>
                <a:gd name="T30" fmla="*/ 180 w 260"/>
                <a:gd name="T31" fmla="*/ 197 h 367"/>
                <a:gd name="T32" fmla="*/ 180 w 260"/>
                <a:gd name="T33" fmla="*/ 200 h 367"/>
                <a:gd name="T34" fmla="*/ 226 w 260"/>
                <a:gd name="T35" fmla="*/ 252 h 367"/>
                <a:gd name="T36" fmla="*/ 260 w 260"/>
                <a:gd name="T37" fmla="*/ 367 h 367"/>
                <a:gd name="T38" fmla="*/ 204 w 260"/>
                <a:gd name="T3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367">
                  <a:moveTo>
                    <a:pt x="126" y="173"/>
                  </a:moveTo>
                  <a:cubicBezTo>
                    <a:pt x="177" y="172"/>
                    <a:pt x="194" y="158"/>
                    <a:pt x="194" y="108"/>
                  </a:cubicBezTo>
                  <a:cubicBezTo>
                    <a:pt x="194" y="58"/>
                    <a:pt x="177" y="45"/>
                    <a:pt x="126" y="45"/>
                  </a:cubicBezTo>
                  <a:cubicBezTo>
                    <a:pt x="98" y="45"/>
                    <a:pt x="72" y="45"/>
                    <a:pt x="52" y="45"/>
                  </a:cubicBezTo>
                  <a:lnTo>
                    <a:pt x="52" y="173"/>
                  </a:lnTo>
                  <a:lnTo>
                    <a:pt x="126" y="173"/>
                  </a:lnTo>
                  <a:close/>
                  <a:moveTo>
                    <a:pt x="204" y="367"/>
                  </a:moveTo>
                  <a:lnTo>
                    <a:pt x="173" y="254"/>
                  </a:lnTo>
                  <a:cubicBezTo>
                    <a:pt x="164" y="228"/>
                    <a:pt x="150" y="218"/>
                    <a:pt x="127" y="218"/>
                  </a:cubicBezTo>
                  <a:lnTo>
                    <a:pt x="52" y="217"/>
                  </a:lnTo>
                  <a:lnTo>
                    <a:pt x="52" y="367"/>
                  </a:lnTo>
                  <a:lnTo>
                    <a:pt x="0" y="367"/>
                  </a:lnTo>
                  <a:lnTo>
                    <a:pt x="0" y="4"/>
                  </a:lnTo>
                  <a:cubicBezTo>
                    <a:pt x="40" y="0"/>
                    <a:pt x="68" y="0"/>
                    <a:pt x="127" y="0"/>
                  </a:cubicBezTo>
                  <a:cubicBezTo>
                    <a:pt x="212" y="0"/>
                    <a:pt x="247" y="23"/>
                    <a:pt x="247" y="105"/>
                  </a:cubicBezTo>
                  <a:cubicBezTo>
                    <a:pt x="247" y="162"/>
                    <a:pt x="229" y="191"/>
                    <a:pt x="180" y="197"/>
                  </a:cubicBezTo>
                  <a:lnTo>
                    <a:pt x="180" y="200"/>
                  </a:lnTo>
                  <a:cubicBezTo>
                    <a:pt x="198" y="205"/>
                    <a:pt x="218" y="221"/>
                    <a:pt x="226" y="252"/>
                  </a:cubicBezTo>
                  <a:lnTo>
                    <a:pt x="260" y="367"/>
                  </a:lnTo>
                  <a:lnTo>
                    <a:pt x="204" y="36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723188" y="691883"/>
              <a:ext cx="85725" cy="133350"/>
            </a:xfrm>
            <a:custGeom>
              <a:avLst/>
              <a:gdLst>
                <a:gd name="T0" fmla="*/ 229 w 243"/>
                <a:gd name="T1" fmla="*/ 11 h 375"/>
                <a:gd name="T2" fmla="*/ 226 w 243"/>
                <a:gd name="T3" fmla="*/ 49 h 375"/>
                <a:gd name="T4" fmla="*/ 122 w 243"/>
                <a:gd name="T5" fmla="*/ 47 h 375"/>
                <a:gd name="T6" fmla="*/ 53 w 243"/>
                <a:gd name="T7" fmla="*/ 97 h 375"/>
                <a:gd name="T8" fmla="*/ 97 w 243"/>
                <a:gd name="T9" fmla="*/ 152 h 375"/>
                <a:gd name="T10" fmla="*/ 169 w 243"/>
                <a:gd name="T11" fmla="*/ 172 h 375"/>
                <a:gd name="T12" fmla="*/ 243 w 243"/>
                <a:gd name="T13" fmla="*/ 276 h 375"/>
                <a:gd name="T14" fmla="*/ 119 w 243"/>
                <a:gd name="T15" fmla="*/ 375 h 375"/>
                <a:gd name="T16" fmla="*/ 5 w 243"/>
                <a:gd name="T17" fmla="*/ 365 h 375"/>
                <a:gd name="T18" fmla="*/ 9 w 243"/>
                <a:gd name="T19" fmla="*/ 326 h 375"/>
                <a:gd name="T20" fmla="*/ 120 w 243"/>
                <a:gd name="T21" fmla="*/ 329 h 375"/>
                <a:gd name="T22" fmla="*/ 189 w 243"/>
                <a:gd name="T23" fmla="*/ 275 h 375"/>
                <a:gd name="T24" fmla="*/ 146 w 243"/>
                <a:gd name="T25" fmla="*/ 219 h 375"/>
                <a:gd name="T26" fmla="*/ 72 w 243"/>
                <a:gd name="T27" fmla="*/ 199 h 375"/>
                <a:gd name="T28" fmla="*/ 0 w 243"/>
                <a:gd name="T29" fmla="*/ 96 h 375"/>
                <a:gd name="T30" fmla="*/ 120 w 243"/>
                <a:gd name="T31" fmla="*/ 0 h 375"/>
                <a:gd name="T32" fmla="*/ 229 w 243"/>
                <a:gd name="T33" fmla="*/ 1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375">
                  <a:moveTo>
                    <a:pt x="229" y="11"/>
                  </a:moveTo>
                  <a:lnTo>
                    <a:pt x="226" y="49"/>
                  </a:lnTo>
                  <a:cubicBezTo>
                    <a:pt x="195" y="48"/>
                    <a:pt x="156" y="47"/>
                    <a:pt x="122" y="47"/>
                  </a:cubicBezTo>
                  <a:cubicBezTo>
                    <a:pt x="72" y="47"/>
                    <a:pt x="53" y="49"/>
                    <a:pt x="53" y="97"/>
                  </a:cubicBezTo>
                  <a:cubicBezTo>
                    <a:pt x="53" y="135"/>
                    <a:pt x="67" y="145"/>
                    <a:pt x="97" y="152"/>
                  </a:cubicBezTo>
                  <a:lnTo>
                    <a:pt x="169" y="172"/>
                  </a:lnTo>
                  <a:cubicBezTo>
                    <a:pt x="225" y="188"/>
                    <a:pt x="243" y="221"/>
                    <a:pt x="243" y="276"/>
                  </a:cubicBezTo>
                  <a:cubicBezTo>
                    <a:pt x="243" y="359"/>
                    <a:pt x="206" y="375"/>
                    <a:pt x="119" y="375"/>
                  </a:cubicBezTo>
                  <a:cubicBezTo>
                    <a:pt x="96" y="375"/>
                    <a:pt x="56" y="374"/>
                    <a:pt x="5" y="365"/>
                  </a:cubicBezTo>
                  <a:lnTo>
                    <a:pt x="9" y="326"/>
                  </a:lnTo>
                  <a:cubicBezTo>
                    <a:pt x="75" y="328"/>
                    <a:pt x="93" y="329"/>
                    <a:pt x="120" y="329"/>
                  </a:cubicBezTo>
                  <a:cubicBezTo>
                    <a:pt x="173" y="328"/>
                    <a:pt x="189" y="320"/>
                    <a:pt x="189" y="275"/>
                  </a:cubicBezTo>
                  <a:cubicBezTo>
                    <a:pt x="189" y="236"/>
                    <a:pt x="175" y="227"/>
                    <a:pt x="146" y="219"/>
                  </a:cubicBezTo>
                  <a:lnTo>
                    <a:pt x="72" y="199"/>
                  </a:lnTo>
                  <a:cubicBezTo>
                    <a:pt x="19" y="184"/>
                    <a:pt x="0" y="151"/>
                    <a:pt x="0" y="96"/>
                  </a:cubicBezTo>
                  <a:cubicBezTo>
                    <a:pt x="0" y="12"/>
                    <a:pt x="38" y="0"/>
                    <a:pt x="120" y="0"/>
                  </a:cubicBezTo>
                  <a:cubicBezTo>
                    <a:pt x="154" y="0"/>
                    <a:pt x="192" y="2"/>
                    <a:pt x="229" y="11"/>
                  </a:cubicBez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6" name="Rectangle 19"/>
            <p:cNvSpPr>
              <a:spLocks noChangeArrowheads="1"/>
            </p:cNvSpPr>
            <p:nvPr userDrawn="1"/>
          </p:nvSpPr>
          <p:spPr bwMode="auto">
            <a:xfrm>
              <a:off x="7834312" y="695058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reeform 20"/>
            <p:cNvSpPr>
              <a:spLocks/>
            </p:cNvSpPr>
            <p:nvPr userDrawn="1"/>
          </p:nvSpPr>
          <p:spPr bwMode="auto">
            <a:xfrm>
              <a:off x="7872413" y="695058"/>
              <a:ext cx="101600" cy="128587"/>
            </a:xfrm>
            <a:custGeom>
              <a:avLst/>
              <a:gdLst>
                <a:gd name="T0" fmla="*/ 168 w 283"/>
                <a:gd name="T1" fmla="*/ 47 h 363"/>
                <a:gd name="T2" fmla="*/ 168 w 283"/>
                <a:gd name="T3" fmla="*/ 363 h 363"/>
                <a:gd name="T4" fmla="*/ 114 w 283"/>
                <a:gd name="T5" fmla="*/ 363 h 363"/>
                <a:gd name="T6" fmla="*/ 114 w 283"/>
                <a:gd name="T7" fmla="*/ 47 h 363"/>
                <a:gd name="T8" fmla="*/ 0 w 283"/>
                <a:gd name="T9" fmla="*/ 47 h 363"/>
                <a:gd name="T10" fmla="*/ 0 w 283"/>
                <a:gd name="T11" fmla="*/ 0 h 363"/>
                <a:gd name="T12" fmla="*/ 283 w 283"/>
                <a:gd name="T13" fmla="*/ 0 h 363"/>
                <a:gd name="T14" fmla="*/ 283 w 283"/>
                <a:gd name="T15" fmla="*/ 47 h 363"/>
                <a:gd name="T16" fmla="*/ 168 w 283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363">
                  <a:moveTo>
                    <a:pt x="168" y="47"/>
                  </a:moveTo>
                  <a:lnTo>
                    <a:pt x="168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47"/>
                  </a:lnTo>
                  <a:lnTo>
                    <a:pt x="168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21"/>
            <p:cNvSpPr>
              <a:spLocks noEditPoints="1"/>
            </p:cNvSpPr>
            <p:nvPr userDrawn="1"/>
          </p:nvSpPr>
          <p:spPr bwMode="auto">
            <a:xfrm>
              <a:off x="7969250" y="660133"/>
              <a:ext cx="114299" cy="163512"/>
            </a:xfrm>
            <a:custGeom>
              <a:avLst/>
              <a:gdLst>
                <a:gd name="T0" fmla="*/ 199 w 321"/>
                <a:gd name="T1" fmla="*/ 57 h 459"/>
                <a:gd name="T2" fmla="*/ 185 w 321"/>
                <a:gd name="T3" fmla="*/ 43 h 459"/>
                <a:gd name="T4" fmla="*/ 185 w 321"/>
                <a:gd name="T5" fmla="*/ 14 h 459"/>
                <a:gd name="T6" fmla="*/ 199 w 321"/>
                <a:gd name="T7" fmla="*/ 0 h 459"/>
                <a:gd name="T8" fmla="*/ 215 w 321"/>
                <a:gd name="T9" fmla="*/ 0 h 459"/>
                <a:gd name="T10" fmla="*/ 230 w 321"/>
                <a:gd name="T11" fmla="*/ 14 h 459"/>
                <a:gd name="T12" fmla="*/ 230 w 321"/>
                <a:gd name="T13" fmla="*/ 43 h 459"/>
                <a:gd name="T14" fmla="*/ 215 w 321"/>
                <a:gd name="T15" fmla="*/ 57 h 459"/>
                <a:gd name="T16" fmla="*/ 199 w 321"/>
                <a:gd name="T17" fmla="*/ 57 h 459"/>
                <a:gd name="T18" fmla="*/ 176 w 321"/>
                <a:gd name="T19" fmla="*/ 166 h 459"/>
                <a:gd name="T20" fmla="*/ 167 w 321"/>
                <a:gd name="T21" fmla="*/ 137 h 459"/>
                <a:gd name="T22" fmla="*/ 153 w 321"/>
                <a:gd name="T23" fmla="*/ 137 h 459"/>
                <a:gd name="T24" fmla="*/ 144 w 321"/>
                <a:gd name="T25" fmla="*/ 166 h 459"/>
                <a:gd name="T26" fmla="*/ 102 w 321"/>
                <a:gd name="T27" fmla="*/ 304 h 459"/>
                <a:gd name="T28" fmla="*/ 218 w 321"/>
                <a:gd name="T29" fmla="*/ 304 h 459"/>
                <a:gd name="T30" fmla="*/ 176 w 321"/>
                <a:gd name="T31" fmla="*/ 166 h 459"/>
                <a:gd name="T32" fmla="*/ 105 w 321"/>
                <a:gd name="T33" fmla="*/ 57 h 459"/>
                <a:gd name="T34" fmla="*/ 92 w 321"/>
                <a:gd name="T35" fmla="*/ 43 h 459"/>
                <a:gd name="T36" fmla="*/ 92 w 321"/>
                <a:gd name="T37" fmla="*/ 14 h 459"/>
                <a:gd name="T38" fmla="*/ 105 w 321"/>
                <a:gd name="T39" fmla="*/ 0 h 459"/>
                <a:gd name="T40" fmla="*/ 122 w 321"/>
                <a:gd name="T41" fmla="*/ 0 h 459"/>
                <a:gd name="T42" fmla="*/ 136 w 321"/>
                <a:gd name="T43" fmla="*/ 14 h 459"/>
                <a:gd name="T44" fmla="*/ 136 w 321"/>
                <a:gd name="T45" fmla="*/ 43 h 459"/>
                <a:gd name="T46" fmla="*/ 122 w 321"/>
                <a:gd name="T47" fmla="*/ 57 h 459"/>
                <a:gd name="T48" fmla="*/ 105 w 321"/>
                <a:gd name="T49" fmla="*/ 57 h 459"/>
                <a:gd name="T50" fmla="*/ 88 w 321"/>
                <a:gd name="T51" fmla="*/ 350 h 459"/>
                <a:gd name="T52" fmla="*/ 54 w 321"/>
                <a:gd name="T53" fmla="*/ 459 h 459"/>
                <a:gd name="T54" fmla="*/ 0 w 321"/>
                <a:gd name="T55" fmla="*/ 459 h 459"/>
                <a:gd name="T56" fmla="*/ 114 w 321"/>
                <a:gd name="T57" fmla="*/ 110 h 459"/>
                <a:gd name="T58" fmla="*/ 133 w 321"/>
                <a:gd name="T59" fmla="*/ 96 h 459"/>
                <a:gd name="T60" fmla="*/ 187 w 321"/>
                <a:gd name="T61" fmla="*/ 96 h 459"/>
                <a:gd name="T62" fmla="*/ 206 w 321"/>
                <a:gd name="T63" fmla="*/ 110 h 459"/>
                <a:gd name="T64" fmla="*/ 321 w 321"/>
                <a:gd name="T65" fmla="*/ 459 h 459"/>
                <a:gd name="T66" fmla="*/ 266 w 321"/>
                <a:gd name="T67" fmla="*/ 459 h 459"/>
                <a:gd name="T68" fmla="*/ 233 w 321"/>
                <a:gd name="T69" fmla="*/ 350 h 459"/>
                <a:gd name="T70" fmla="*/ 88 w 321"/>
                <a:gd name="T71" fmla="*/ 35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1" h="459">
                  <a:moveTo>
                    <a:pt x="199" y="57"/>
                  </a:moveTo>
                  <a:cubicBezTo>
                    <a:pt x="189" y="57"/>
                    <a:pt x="185" y="53"/>
                    <a:pt x="185" y="43"/>
                  </a:cubicBezTo>
                  <a:lnTo>
                    <a:pt x="185" y="14"/>
                  </a:lnTo>
                  <a:cubicBezTo>
                    <a:pt x="185" y="6"/>
                    <a:pt x="189" y="0"/>
                    <a:pt x="199" y="0"/>
                  </a:cubicBezTo>
                  <a:lnTo>
                    <a:pt x="215" y="0"/>
                  </a:lnTo>
                  <a:cubicBezTo>
                    <a:pt x="224" y="0"/>
                    <a:pt x="230" y="6"/>
                    <a:pt x="230" y="14"/>
                  </a:cubicBezTo>
                  <a:lnTo>
                    <a:pt x="230" y="43"/>
                  </a:lnTo>
                  <a:cubicBezTo>
                    <a:pt x="230" y="53"/>
                    <a:pt x="224" y="57"/>
                    <a:pt x="215" y="57"/>
                  </a:cubicBezTo>
                  <a:lnTo>
                    <a:pt x="199" y="57"/>
                  </a:lnTo>
                  <a:close/>
                  <a:moveTo>
                    <a:pt x="176" y="166"/>
                  </a:moveTo>
                  <a:cubicBezTo>
                    <a:pt x="173" y="157"/>
                    <a:pt x="170" y="146"/>
                    <a:pt x="167" y="137"/>
                  </a:cubicBezTo>
                  <a:lnTo>
                    <a:pt x="153" y="137"/>
                  </a:lnTo>
                  <a:cubicBezTo>
                    <a:pt x="150" y="146"/>
                    <a:pt x="147" y="157"/>
                    <a:pt x="144" y="166"/>
                  </a:cubicBezTo>
                  <a:lnTo>
                    <a:pt x="102" y="304"/>
                  </a:lnTo>
                  <a:lnTo>
                    <a:pt x="218" y="304"/>
                  </a:lnTo>
                  <a:lnTo>
                    <a:pt x="176" y="166"/>
                  </a:lnTo>
                  <a:close/>
                  <a:moveTo>
                    <a:pt x="105" y="57"/>
                  </a:moveTo>
                  <a:cubicBezTo>
                    <a:pt x="96" y="57"/>
                    <a:pt x="92" y="53"/>
                    <a:pt x="92" y="43"/>
                  </a:cubicBezTo>
                  <a:lnTo>
                    <a:pt x="92" y="14"/>
                  </a:lnTo>
                  <a:cubicBezTo>
                    <a:pt x="92" y="6"/>
                    <a:pt x="96" y="0"/>
                    <a:pt x="105" y="0"/>
                  </a:cubicBezTo>
                  <a:lnTo>
                    <a:pt x="122" y="0"/>
                  </a:lnTo>
                  <a:cubicBezTo>
                    <a:pt x="132" y="0"/>
                    <a:pt x="136" y="6"/>
                    <a:pt x="136" y="14"/>
                  </a:cubicBezTo>
                  <a:lnTo>
                    <a:pt x="136" y="43"/>
                  </a:lnTo>
                  <a:cubicBezTo>
                    <a:pt x="136" y="53"/>
                    <a:pt x="132" y="57"/>
                    <a:pt x="122" y="57"/>
                  </a:cubicBezTo>
                  <a:lnTo>
                    <a:pt x="105" y="57"/>
                  </a:lnTo>
                  <a:close/>
                  <a:moveTo>
                    <a:pt x="88" y="350"/>
                  </a:moveTo>
                  <a:lnTo>
                    <a:pt x="54" y="459"/>
                  </a:lnTo>
                  <a:lnTo>
                    <a:pt x="0" y="459"/>
                  </a:lnTo>
                  <a:lnTo>
                    <a:pt x="114" y="110"/>
                  </a:lnTo>
                  <a:cubicBezTo>
                    <a:pt x="116" y="102"/>
                    <a:pt x="124" y="96"/>
                    <a:pt x="133" y="96"/>
                  </a:cubicBezTo>
                  <a:lnTo>
                    <a:pt x="187" y="96"/>
                  </a:lnTo>
                  <a:cubicBezTo>
                    <a:pt x="196" y="96"/>
                    <a:pt x="204" y="102"/>
                    <a:pt x="206" y="110"/>
                  </a:cubicBezTo>
                  <a:lnTo>
                    <a:pt x="321" y="459"/>
                  </a:lnTo>
                  <a:lnTo>
                    <a:pt x="266" y="459"/>
                  </a:lnTo>
                  <a:lnTo>
                    <a:pt x="233" y="350"/>
                  </a:lnTo>
                  <a:lnTo>
                    <a:pt x="88" y="35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9" name="Freeform 22"/>
            <p:cNvSpPr>
              <a:spLocks/>
            </p:cNvSpPr>
            <p:nvPr userDrawn="1"/>
          </p:nvSpPr>
          <p:spPr bwMode="auto">
            <a:xfrm>
              <a:off x="8078788" y="695058"/>
              <a:ext cx="100012" cy="128587"/>
            </a:xfrm>
            <a:custGeom>
              <a:avLst/>
              <a:gdLst>
                <a:gd name="T0" fmla="*/ 167 w 282"/>
                <a:gd name="T1" fmla="*/ 47 h 363"/>
                <a:gd name="T2" fmla="*/ 167 w 282"/>
                <a:gd name="T3" fmla="*/ 363 h 363"/>
                <a:gd name="T4" fmla="*/ 114 w 282"/>
                <a:gd name="T5" fmla="*/ 363 h 363"/>
                <a:gd name="T6" fmla="*/ 114 w 282"/>
                <a:gd name="T7" fmla="*/ 47 h 363"/>
                <a:gd name="T8" fmla="*/ 0 w 282"/>
                <a:gd name="T9" fmla="*/ 47 h 363"/>
                <a:gd name="T10" fmla="*/ 0 w 282"/>
                <a:gd name="T11" fmla="*/ 0 h 363"/>
                <a:gd name="T12" fmla="*/ 282 w 282"/>
                <a:gd name="T13" fmla="*/ 0 h 363"/>
                <a:gd name="T14" fmla="*/ 282 w 282"/>
                <a:gd name="T15" fmla="*/ 47 h 363"/>
                <a:gd name="T16" fmla="*/ 167 w 282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363">
                  <a:moveTo>
                    <a:pt x="167" y="47"/>
                  </a:moveTo>
                  <a:lnTo>
                    <a:pt x="167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7"/>
                  </a:lnTo>
                  <a:lnTo>
                    <a:pt x="167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cxnSp>
        <p:nvCxnSpPr>
          <p:cNvPr id="8" name="Gerade Verbindung 7"/>
          <p:cNvCxnSpPr/>
          <p:nvPr/>
        </p:nvCxnSpPr>
        <p:spPr>
          <a:xfrm>
            <a:off x="326587" y="6835146"/>
            <a:ext cx="982274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/>
          <p:cNvSpPr/>
          <p:nvPr userDrawn="1"/>
        </p:nvSpPr>
        <p:spPr>
          <a:xfrm>
            <a:off x="-7275" y="7287554"/>
            <a:ext cx="10483188" cy="867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05" tIns="50904" rIns="101805" bIns="50904"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804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  <p:sldLayoutId id="2147483893" r:id="rId12"/>
    <p:sldLayoutId id="2147483894" r:id="rId13"/>
    <p:sldLayoutId id="2147483895" r:id="rId14"/>
    <p:sldLayoutId id="2147483896" r:id="rId15"/>
    <p:sldLayoutId id="2147483897" r:id="rId16"/>
    <p:sldLayoutId id="2147483898" r:id="rId17"/>
    <p:sldLayoutId id="2147483899" r:id="rId18"/>
    <p:sldLayoutId id="2147483900" r:id="rId19"/>
  </p:sldLayoutIdLst>
  <p:hf hdr="0"/>
  <p:txStyles>
    <p:titleStyle>
      <a:lvl1pPr algn="l" defTabSz="1018044" rtl="0" eaLnBrk="1" latinLnBrk="0" hangingPunct="1">
        <a:lnSpc>
          <a:spcPts val="2894"/>
        </a:lnSpc>
        <a:spcBef>
          <a:spcPts val="668"/>
        </a:spcBef>
        <a:buNone/>
        <a:defRPr sz="2700" kern="1200" cap="all" baseline="0">
          <a:solidFill>
            <a:schemeClr val="accent3"/>
          </a:solidFill>
          <a:latin typeface="Exo 2 Semi Bold" pitchFamily="50" charset="0"/>
          <a:ea typeface="+mj-ea"/>
          <a:cs typeface="+mj-cs"/>
        </a:defRPr>
      </a:lvl1pPr>
    </p:titleStyle>
    <p:bodyStyle>
      <a:lvl1pPr marL="240484" indent="-240484" algn="l" defTabSz="1018044" rtl="0" eaLnBrk="1" latinLnBrk="0" hangingPunct="1">
        <a:spcBef>
          <a:spcPts val="668"/>
        </a:spcBef>
        <a:spcAft>
          <a:spcPts val="668"/>
        </a:spcAft>
        <a:buFont typeface="Calibri" panose="020F0502020204030204" pitchFamily="34" charset="0"/>
        <a:buChar char="−"/>
        <a:defRPr sz="2000" kern="1200">
          <a:solidFill>
            <a:schemeClr val="accent2"/>
          </a:solidFill>
          <a:latin typeface="+mj-lt"/>
          <a:ea typeface="+mn-ea"/>
          <a:cs typeface="+mn-cs"/>
        </a:defRPr>
      </a:lvl1pPr>
      <a:lvl2pPr marL="480965" indent="-240484" algn="l" defTabSz="1018044" rtl="0" eaLnBrk="1" latinLnBrk="0" hangingPunct="1">
        <a:spcBef>
          <a:spcPts val="668"/>
        </a:spcBef>
        <a:spcAft>
          <a:spcPts val="334"/>
        </a:spcAft>
        <a:buFont typeface="Calibri" panose="020F0502020204030204" pitchFamily="34" charset="0"/>
        <a:buChar char="−"/>
        <a:defRPr sz="2000" kern="1200">
          <a:solidFill>
            <a:schemeClr val="accent2"/>
          </a:solidFill>
          <a:latin typeface="+mj-lt"/>
          <a:ea typeface="+mn-ea"/>
          <a:cs typeface="+mn-cs"/>
        </a:defRPr>
      </a:lvl2pPr>
      <a:lvl3pPr marL="721446" indent="-240484" algn="l" defTabSz="1018044" rtl="0" eaLnBrk="1" latinLnBrk="0" hangingPunct="1">
        <a:spcBef>
          <a:spcPts val="334"/>
        </a:spcBef>
        <a:spcAft>
          <a:spcPts val="334"/>
        </a:spcAft>
        <a:buFont typeface="Calibri" panose="020F0502020204030204" pitchFamily="34" charset="0"/>
        <a:buChar char="−"/>
        <a:defRPr sz="2000" kern="1200">
          <a:solidFill>
            <a:schemeClr val="accent2"/>
          </a:solidFill>
          <a:latin typeface="+mj-lt"/>
          <a:ea typeface="+mn-ea"/>
          <a:cs typeface="+mn-cs"/>
        </a:defRPr>
      </a:lvl3pPr>
      <a:lvl4pPr marL="961931" indent="-240484" algn="l" defTabSz="1018044" rtl="0" eaLnBrk="1" latinLnBrk="0" hangingPunct="1">
        <a:spcBef>
          <a:spcPts val="334"/>
        </a:spcBef>
        <a:buFont typeface="Calibri" panose="020F0502020204030204" pitchFamily="34" charset="0"/>
        <a:buChar char="−"/>
        <a:defRPr sz="2000" kern="1200">
          <a:solidFill>
            <a:schemeClr val="accent2"/>
          </a:solidFill>
          <a:latin typeface="+mj-lt"/>
          <a:ea typeface="+mn-ea"/>
          <a:cs typeface="+mn-cs"/>
        </a:defRPr>
      </a:lvl4pPr>
      <a:lvl5pPr marL="1202414" indent="-240484" algn="l" defTabSz="1018044" rtl="0" eaLnBrk="1" latinLnBrk="0" hangingPunct="1">
        <a:spcBef>
          <a:spcPts val="0"/>
        </a:spcBef>
        <a:buFont typeface="Calibri" panose="020F0502020204030204" pitchFamily="34" charset="0"/>
        <a:buChar char="−"/>
        <a:defRPr sz="2000" kern="1200">
          <a:solidFill>
            <a:schemeClr val="accent2"/>
          </a:solidFill>
          <a:latin typeface="+mj-lt"/>
          <a:ea typeface="+mn-ea"/>
          <a:cs typeface="+mn-cs"/>
        </a:defRPr>
      </a:lvl5pPr>
      <a:lvl6pPr marL="2799620" indent="-254511" algn="l" defTabSz="1018044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08641" indent="-254511" algn="l" defTabSz="1018044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17662" indent="-254511" algn="l" defTabSz="1018044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26685" indent="-254511" algn="l" defTabSz="1018044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021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044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7065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6087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5110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4131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3150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2175" algn="l" defTabSz="101804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6.wmf"/><Relationship Id="rId4" Type="http://schemas.openxmlformats.org/officeDocument/2006/relationships/oleObject" Target="../embeddings/oleObject1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8.wmf"/><Relationship Id="rId4" Type="http://schemas.openxmlformats.org/officeDocument/2006/relationships/oleObject" Target="../embeddings/oleObject3.bin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5.bin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42.wmf"/><Relationship Id="rId4" Type="http://schemas.openxmlformats.org/officeDocument/2006/relationships/oleObject" Target="../embeddings/oleObject6.bin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42.wmf"/><Relationship Id="rId4" Type="http://schemas.openxmlformats.org/officeDocument/2006/relationships/oleObject" Target="../embeddings/oleObject8.bin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image" Target="../media/image39.png"/><Relationship Id="rId7" Type="http://schemas.openxmlformats.org/officeDocument/2006/relationships/image" Target="../media/image4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42.wmf"/><Relationship Id="rId4" Type="http://schemas.openxmlformats.org/officeDocument/2006/relationships/oleObject" Target="../embeddings/oleObject10.bin"/><Relationship Id="rId9" Type="http://schemas.openxmlformats.org/officeDocument/2006/relationships/image" Target="../media/image45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45.w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45.w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47.w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73902" y="2244652"/>
            <a:ext cx="5728378" cy="1223999"/>
          </a:xfrm>
        </p:spPr>
        <p:txBody>
          <a:bodyPr/>
          <a:lstStyle/>
          <a:p>
            <a:r>
              <a:rPr lang="en-US" dirty="0" err="1" smtClean="0"/>
              <a:t>Vorlesung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err="1" smtClean="0"/>
              <a:t>Netzwerksicherheit</a:t>
            </a:r>
            <a:endParaRPr lang="de-DE" b="1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73902" y="4080742"/>
            <a:ext cx="5728378" cy="1325901"/>
          </a:xfrm>
        </p:spPr>
        <p:txBody>
          <a:bodyPr/>
          <a:lstStyle/>
          <a:p>
            <a:r>
              <a:rPr lang="en-US" sz="3000" dirty="0" err="1" smtClean="0"/>
              <a:t>Sommersemester</a:t>
            </a:r>
            <a:r>
              <a:rPr lang="en-US" sz="3000" dirty="0" smtClean="0"/>
              <a:t> </a:t>
            </a:r>
            <a:r>
              <a:rPr lang="en-US" sz="3000" dirty="0" smtClean="0"/>
              <a:t>2021</a:t>
            </a:r>
            <a:endParaRPr lang="en-US" sz="3000" dirty="0" smtClean="0"/>
          </a:p>
          <a:p>
            <a:r>
              <a:rPr lang="en-US" sz="3000" dirty="0" smtClean="0"/>
              <a:t>Mo. </a:t>
            </a:r>
            <a:r>
              <a:rPr lang="en-US" sz="3000" dirty="0" smtClean="0"/>
              <a:t>14-16 </a:t>
            </a:r>
            <a:r>
              <a:rPr lang="en-US" sz="3000" dirty="0" err="1" smtClean="0"/>
              <a:t>Uhr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310813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Border Gateway Protocol</a:t>
            </a:r>
            <a:endParaRPr lang="en-US" dirty="0"/>
          </a:p>
        </p:txBody>
      </p:sp>
      <p:sp>
        <p:nvSpPr>
          <p:cNvPr id="573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err="1" smtClean="0"/>
              <a:t>Routen-Auswahl-Algorithmus</a:t>
            </a:r>
            <a:r>
              <a:rPr lang="en-US" altLang="de-DE" dirty="0" smtClean="0"/>
              <a:t> (“Best Practice”)</a:t>
            </a:r>
          </a:p>
          <a:p>
            <a:pPr marL="697630" lvl="1" indent="-457148">
              <a:buAutoNum type="arabicPeriod"/>
              <a:defRPr/>
            </a:pPr>
            <a:r>
              <a:rPr lang="en-US" altLang="de-DE" dirty="0" err="1" smtClean="0"/>
              <a:t>Benutzer-Richtlinien</a:t>
            </a:r>
            <a:r>
              <a:rPr lang="en-US" altLang="de-DE" dirty="0" smtClean="0"/>
              <a:t> (Policies) </a:t>
            </a:r>
            <a:r>
              <a:rPr lang="en-US" altLang="de-DE" dirty="0" err="1" smtClean="0"/>
              <a:t>zur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Anpassung</a:t>
            </a:r>
            <a:r>
              <a:rPr lang="en-US" altLang="de-DE" dirty="0" smtClean="0"/>
              <a:t> von </a:t>
            </a:r>
            <a:r>
              <a:rPr lang="en-US" altLang="de-DE" dirty="0" err="1" smtClean="0"/>
              <a:t>Variablen</a:t>
            </a:r>
            <a:endParaRPr lang="en-US" altLang="de-DE" dirty="0" smtClean="0"/>
          </a:p>
          <a:p>
            <a:pPr marL="697630" lvl="1" indent="-457148">
              <a:buAutoNum type="arabicPeriod"/>
              <a:defRPr/>
            </a:pPr>
            <a:r>
              <a:rPr lang="en-US" altLang="de-DE" dirty="0" err="1" smtClean="0"/>
              <a:t>Wähle</a:t>
            </a:r>
            <a:r>
              <a:rPr lang="en-US" altLang="de-DE" dirty="0" smtClean="0"/>
              <a:t> die Route </a:t>
            </a:r>
            <a:r>
              <a:rPr lang="en-US" altLang="de-DE" dirty="0" err="1" smtClean="0"/>
              <a:t>mit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größten</a:t>
            </a:r>
            <a:r>
              <a:rPr lang="en-US" altLang="de-DE" dirty="0" smtClean="0"/>
              <a:t> Local-Preference (policy, AS intern)</a:t>
            </a:r>
          </a:p>
          <a:p>
            <a:pPr marL="697630" lvl="1" indent="-457148">
              <a:buAutoNum type="arabicPeriod"/>
              <a:defRPr/>
            </a:pPr>
            <a:r>
              <a:rPr lang="en-US" altLang="de-DE" dirty="0" err="1" smtClean="0"/>
              <a:t>Wähle</a:t>
            </a:r>
            <a:r>
              <a:rPr lang="en-US" altLang="de-DE" dirty="0" smtClean="0"/>
              <a:t> die Route </a:t>
            </a:r>
            <a:r>
              <a:rPr lang="en-US" altLang="de-DE" dirty="0" err="1" smtClean="0"/>
              <a:t>mit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dem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kürzesten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Pfad</a:t>
            </a:r>
            <a:r>
              <a:rPr lang="en-US" altLang="de-DE" dirty="0" smtClean="0"/>
              <a:t> (</a:t>
            </a:r>
            <a:r>
              <a:rPr lang="en-US" altLang="de-DE" dirty="0" err="1" smtClean="0"/>
              <a:t>dynamisch</a:t>
            </a:r>
            <a:r>
              <a:rPr lang="en-US" altLang="de-DE" dirty="0" smtClean="0"/>
              <a:t>)</a:t>
            </a:r>
          </a:p>
          <a:p>
            <a:pPr marL="697630" lvl="1" indent="-457148">
              <a:buAutoNum type="arabicPeriod"/>
              <a:defRPr/>
            </a:pPr>
            <a:r>
              <a:rPr lang="en-US" altLang="de-DE" dirty="0" err="1" smtClean="0"/>
              <a:t>Wähle</a:t>
            </a:r>
            <a:r>
              <a:rPr lang="en-US" altLang="de-DE" dirty="0" smtClean="0"/>
              <a:t> die Route </a:t>
            </a:r>
            <a:r>
              <a:rPr lang="en-US" altLang="de-DE" dirty="0" err="1" smtClean="0"/>
              <a:t>mit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dem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kleinsten</a:t>
            </a:r>
            <a:r>
              <a:rPr lang="en-US" altLang="de-DE" dirty="0" smtClean="0"/>
              <a:t> MED (</a:t>
            </a:r>
            <a:r>
              <a:rPr lang="en-US" altLang="de-DE" dirty="0" err="1" smtClean="0"/>
              <a:t>bei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Routen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vom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selben</a:t>
            </a:r>
            <a:r>
              <a:rPr lang="en-US" altLang="de-DE" dirty="0" smtClean="0"/>
              <a:t> AS </a:t>
            </a:r>
            <a:r>
              <a:rPr lang="en-US" altLang="de-DE" dirty="0" err="1" smtClean="0"/>
              <a:t>erzwungen</a:t>
            </a:r>
            <a:r>
              <a:rPr lang="en-US" altLang="de-DE" dirty="0" smtClean="0"/>
              <a:t>)</a:t>
            </a:r>
          </a:p>
          <a:p>
            <a:pPr marL="697630" lvl="1" indent="-457148">
              <a:buAutoNum type="arabicPeriod"/>
              <a:defRPr/>
            </a:pPr>
            <a:r>
              <a:rPr lang="en-US" altLang="de-DE" dirty="0" smtClean="0"/>
              <a:t>“Tie-Breaking”:</a:t>
            </a:r>
          </a:p>
          <a:p>
            <a:pPr marL="823825" lvl="2" indent="-342860">
              <a:buAutoNum type="arabicPeriod"/>
              <a:defRPr/>
            </a:pPr>
            <a:r>
              <a:rPr lang="en-US" altLang="de-DE" sz="1900" dirty="0" err="1" smtClean="0"/>
              <a:t>Wähle</a:t>
            </a:r>
            <a:r>
              <a:rPr lang="en-US" altLang="de-DE" sz="1900" dirty="0" smtClean="0"/>
              <a:t> die Route </a:t>
            </a:r>
            <a:r>
              <a:rPr lang="en-US" altLang="de-DE" sz="1900" dirty="0" err="1" smtClean="0"/>
              <a:t>mit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dem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kleinsten</a:t>
            </a:r>
            <a:r>
              <a:rPr lang="en-US" altLang="de-DE" sz="1900" dirty="0" smtClean="0"/>
              <a:t> MED (falls </a:t>
            </a:r>
            <a:r>
              <a:rPr lang="en-US" altLang="de-DE" sz="1900" dirty="0" err="1" smtClean="0"/>
              <a:t>nicht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bereits</a:t>
            </a:r>
            <a:r>
              <a:rPr lang="en-US" altLang="de-DE" sz="1900" dirty="0" smtClean="0"/>
              <a:t> in </a:t>
            </a:r>
            <a:r>
              <a:rPr lang="en-US" altLang="de-DE" sz="1900" dirty="0" err="1" smtClean="0"/>
              <a:t>Stufe</a:t>
            </a:r>
            <a:r>
              <a:rPr lang="en-US" altLang="de-DE" sz="1900" dirty="0" smtClean="0"/>
              <a:t> 4)</a:t>
            </a:r>
          </a:p>
          <a:p>
            <a:pPr marL="823825" lvl="2" indent="-342860">
              <a:buAutoNum type="arabicPeriod"/>
              <a:defRPr/>
            </a:pPr>
            <a:r>
              <a:rPr lang="en-US" altLang="de-DE" sz="1900" dirty="0" err="1" smtClean="0"/>
              <a:t>Wähle</a:t>
            </a:r>
            <a:r>
              <a:rPr lang="en-US" altLang="de-DE" sz="1900" dirty="0" smtClean="0"/>
              <a:t> die Route </a:t>
            </a:r>
            <a:r>
              <a:rPr lang="en-US" altLang="de-DE" sz="1900" dirty="0" err="1" smtClean="0"/>
              <a:t>mit</a:t>
            </a:r>
            <a:r>
              <a:rPr lang="en-US" altLang="de-DE" sz="1900" dirty="0" smtClean="0"/>
              <a:t> den </a:t>
            </a:r>
            <a:r>
              <a:rPr lang="en-US" altLang="de-DE" sz="1900" dirty="0" err="1" smtClean="0"/>
              <a:t>geringsten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Kosten</a:t>
            </a:r>
            <a:r>
              <a:rPr lang="en-US" altLang="de-DE" sz="1900" dirty="0" smtClean="0"/>
              <a:t> / Metric </a:t>
            </a:r>
            <a:r>
              <a:rPr lang="en-US" altLang="de-DE" sz="1900" dirty="0" err="1" smtClean="0"/>
              <a:t>für</a:t>
            </a:r>
            <a:r>
              <a:rPr lang="en-US" altLang="de-DE" sz="1900" dirty="0" smtClean="0"/>
              <a:t> den </a:t>
            </a:r>
            <a:r>
              <a:rPr lang="en-US" altLang="de-DE" sz="1900" dirty="0" err="1" smtClean="0"/>
              <a:t>nächsten</a:t>
            </a:r>
            <a:r>
              <a:rPr lang="en-US" altLang="de-DE" sz="1900" dirty="0" smtClean="0"/>
              <a:t> Hop (</a:t>
            </a:r>
            <a:r>
              <a:rPr lang="en-US" altLang="de-DE" sz="1900" dirty="0" err="1" smtClean="0"/>
              <a:t>basiert</a:t>
            </a:r>
            <a:r>
              <a:rPr lang="en-US" altLang="de-DE" sz="1900" dirty="0" smtClean="0"/>
              <a:t> auf </a:t>
            </a:r>
            <a:r>
              <a:rPr lang="en-US" altLang="de-DE" sz="1900" dirty="0" err="1" smtClean="0"/>
              <a:t>dem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genutzten</a:t>
            </a:r>
            <a:r>
              <a:rPr lang="en-US" altLang="de-DE" sz="1900" dirty="0" smtClean="0"/>
              <a:t> Interior-Gateway-Protocol)</a:t>
            </a:r>
          </a:p>
          <a:p>
            <a:pPr marL="823825" lvl="2" indent="-342860">
              <a:buAutoNum type="arabicPeriod"/>
              <a:defRPr/>
            </a:pPr>
            <a:r>
              <a:rPr lang="en-US" altLang="de-DE" sz="1900" dirty="0" err="1" smtClean="0"/>
              <a:t>Wähle</a:t>
            </a:r>
            <a:r>
              <a:rPr lang="en-US" altLang="de-DE" sz="1900" dirty="0" smtClean="0"/>
              <a:t> die Route des </a:t>
            </a:r>
            <a:r>
              <a:rPr lang="en-US" altLang="de-DE" sz="1900" dirty="0" err="1" smtClean="0"/>
              <a:t>externen</a:t>
            </a:r>
            <a:r>
              <a:rPr lang="en-US" altLang="de-DE" sz="1900" dirty="0" smtClean="0"/>
              <a:t> BGP-Peers </a:t>
            </a:r>
            <a:r>
              <a:rPr lang="en-US" altLang="de-DE" sz="1900" dirty="0" err="1" smtClean="0"/>
              <a:t>mit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der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kleinsten</a:t>
            </a:r>
            <a:r>
              <a:rPr lang="en-US" altLang="de-DE" sz="1900" dirty="0" smtClean="0"/>
              <a:t> IP-</a:t>
            </a:r>
            <a:r>
              <a:rPr lang="en-US" altLang="de-DE" sz="1900" dirty="0" err="1" smtClean="0"/>
              <a:t>Adresse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als</a:t>
            </a:r>
            <a:r>
              <a:rPr lang="en-US" altLang="de-DE" sz="1900" dirty="0" smtClean="0"/>
              <a:t> BGP-Identifier</a:t>
            </a:r>
          </a:p>
          <a:p>
            <a:pPr marL="823825" lvl="2" indent="-342860">
              <a:buAutoNum type="arabicPeriod"/>
              <a:defRPr/>
            </a:pPr>
            <a:r>
              <a:rPr lang="en-US" altLang="de-DE" sz="1900" dirty="0" err="1" smtClean="0"/>
              <a:t>Wähle</a:t>
            </a:r>
            <a:r>
              <a:rPr lang="en-US" altLang="de-DE" sz="1900" dirty="0" smtClean="0"/>
              <a:t> die Route des </a:t>
            </a:r>
            <a:r>
              <a:rPr lang="en-US" altLang="de-DE" sz="1900" dirty="0" err="1" smtClean="0"/>
              <a:t>internen</a:t>
            </a:r>
            <a:r>
              <a:rPr lang="en-US" altLang="de-DE" sz="1900" dirty="0" smtClean="0"/>
              <a:t> BGP-Peers </a:t>
            </a:r>
            <a:r>
              <a:rPr lang="en-US" altLang="de-DE" sz="1900" dirty="0" err="1" smtClean="0"/>
              <a:t>mit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der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kleinsten</a:t>
            </a:r>
            <a:r>
              <a:rPr lang="en-US" altLang="de-DE" sz="1900" dirty="0" smtClean="0"/>
              <a:t> IP-</a:t>
            </a:r>
            <a:r>
              <a:rPr lang="en-US" altLang="de-DE" sz="1900" dirty="0" err="1" smtClean="0"/>
              <a:t>Adresse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als</a:t>
            </a:r>
            <a:r>
              <a:rPr lang="en-US" altLang="de-DE" sz="1900" dirty="0" smtClean="0"/>
              <a:t> BGP-Identifier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3D28EA-B4B2-4BBE-B058-4EDA512A0EC3}" type="slidenum">
              <a:rPr lang="de-DE" altLang="x-none" smtClean="0"/>
              <a:pPr>
                <a:defRPr/>
              </a:pPr>
              <a:t>10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Inhalte</a:t>
            </a:r>
            <a:endParaRPr lang="en-US" dirty="0"/>
          </a:p>
        </p:txBody>
      </p:sp>
      <p:sp>
        <p:nvSpPr>
          <p:cNvPr id="573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en-US" altLang="de-DE" dirty="0" smtClean="0"/>
              <a:t>Border Gateway Protocol</a:t>
            </a:r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altLang="de-DE" b="1" dirty="0" err="1" smtClean="0"/>
              <a:t>Routinganomalien</a:t>
            </a:r>
            <a:r>
              <a:rPr lang="en-US" altLang="de-DE" b="1" dirty="0" smtClean="0"/>
              <a:t>, </a:t>
            </a:r>
            <a:r>
              <a:rPr lang="en-US" altLang="de-DE" b="1" dirty="0" err="1" smtClean="0"/>
              <a:t>Angriffsvektoren</a:t>
            </a:r>
            <a:r>
              <a:rPr lang="en-US" altLang="de-DE" b="1" dirty="0" smtClean="0"/>
              <a:t> &amp; </a:t>
            </a:r>
            <a:r>
              <a:rPr lang="en-US" altLang="de-DE" b="1" dirty="0" err="1" smtClean="0"/>
              <a:t>Angreifermodel</a:t>
            </a:r>
            <a:endParaRPr lang="en-US" altLang="de-DE" b="1" dirty="0" smtClean="0"/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altLang="de-DE" dirty="0" smtClean="0"/>
              <a:t>Topological Disorder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Angriffszenario</a:t>
            </a:r>
            <a:r>
              <a:rPr lang="en-US" altLang="de-DE" dirty="0" smtClean="0"/>
              <a:t> “Quantuminsert”</a:t>
            </a:r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altLang="de-DE" dirty="0" smtClean="0"/>
              <a:t>Prefix-Hijacking</a:t>
            </a:r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Analyse</a:t>
            </a:r>
            <a:r>
              <a:rPr lang="en-US" altLang="de-DE" dirty="0" smtClean="0"/>
              <a:t> von </a:t>
            </a:r>
            <a:r>
              <a:rPr lang="en-US" altLang="de-DE" dirty="0" err="1" smtClean="0"/>
              <a:t>Routinganomalien</a:t>
            </a:r>
            <a:endParaRPr lang="en-US" alt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EC28CD-0FB1-47E1-9B3B-AA7A8CC16860}" type="slidenum">
              <a:rPr lang="de-DE" altLang="x-none" smtClean="0"/>
              <a:pPr>
                <a:defRPr/>
              </a:pPr>
              <a:t>11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endParaRPr lang="en-US" dirty="0"/>
          </a:p>
        </p:txBody>
      </p:sp>
      <p:sp>
        <p:nvSpPr>
          <p:cNvPr id="573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err="1" smtClean="0"/>
              <a:t>Der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Begriff</a:t>
            </a:r>
            <a:r>
              <a:rPr lang="en-US" altLang="de-DE" dirty="0" smtClean="0"/>
              <a:t> “</a:t>
            </a:r>
            <a:r>
              <a:rPr lang="en-US" altLang="de-DE" dirty="0" err="1" smtClean="0"/>
              <a:t>Routinganomalie</a:t>
            </a:r>
            <a:r>
              <a:rPr lang="en-US" altLang="de-DE" dirty="0" smtClean="0"/>
              <a:t>”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In </a:t>
            </a:r>
            <a:r>
              <a:rPr lang="en-US" altLang="de-DE" dirty="0" err="1" smtClean="0"/>
              <a:t>diesem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Kontext</a:t>
            </a:r>
            <a:r>
              <a:rPr lang="en-US" altLang="de-DE" dirty="0" smtClean="0"/>
              <a:t>: </a:t>
            </a:r>
            <a:r>
              <a:rPr lang="en-US" altLang="de-DE" dirty="0" err="1" smtClean="0"/>
              <a:t>Anomalie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im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Bezug</a:t>
            </a:r>
            <a:r>
              <a:rPr lang="en-US" altLang="de-DE" dirty="0" smtClean="0"/>
              <a:t> auf das Border Gateway Protocol (BGP v4).</a:t>
            </a:r>
            <a:endParaRPr lang="en-US" altLang="de-DE" dirty="0"/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None/>
              <a:defRPr/>
            </a:pPr>
            <a:r>
              <a:rPr lang="en-US" altLang="de-DE" dirty="0" err="1" smtClean="0"/>
              <a:t>Ursachen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für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Routinganomalien</a:t>
            </a: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Angriffe</a:t>
            </a: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Fehlkonfiguration</a:t>
            </a: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Software-Bugs</a:t>
            </a:r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/>
          </a:p>
          <a:p>
            <a:pPr>
              <a:buNone/>
              <a:defRPr/>
            </a:pPr>
            <a:r>
              <a:rPr lang="en-US" altLang="de-DE" dirty="0" err="1" smtClean="0"/>
              <a:t>Unterscheidung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Routinganomalien</a:t>
            </a:r>
            <a:r>
              <a:rPr lang="en-US" altLang="de-DE" dirty="0" smtClean="0"/>
              <a:t> in </a:t>
            </a:r>
            <a:r>
              <a:rPr lang="en-US" altLang="de-DE" dirty="0" err="1" smtClean="0"/>
              <a:t>zwei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Arten</a:t>
            </a: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Topological-Disorder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Prefix-Hijacking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950CE-39CE-4E87-8807-ECDF08EF2EAB}" type="slidenum">
              <a:rPr lang="de-DE" altLang="x-none" smtClean="0"/>
              <a:pPr>
                <a:defRPr/>
              </a:pPr>
              <a:t>12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7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7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3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3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err="1" smtClean="0"/>
              <a:t>Angriffsvektoren</a:t>
            </a:r>
            <a:r>
              <a:rPr lang="en-US" dirty="0" smtClean="0"/>
              <a:t> &amp; </a:t>
            </a:r>
            <a:r>
              <a:rPr lang="en-US" dirty="0" err="1" smtClean="0"/>
              <a:t>AngreiferModel</a:t>
            </a:r>
            <a:endParaRPr lang="en-US" dirty="0"/>
          </a:p>
        </p:txBody>
      </p:sp>
      <p:sp>
        <p:nvSpPr>
          <p:cNvPr id="573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smtClean="0"/>
              <a:t>(</a:t>
            </a:r>
            <a:r>
              <a:rPr lang="en-US" altLang="de-DE" dirty="0" err="1" smtClean="0"/>
              <a:t>Historische</a:t>
            </a:r>
            <a:r>
              <a:rPr lang="en-US" altLang="de-DE" dirty="0" smtClean="0"/>
              <a:t>) BGP-</a:t>
            </a:r>
            <a:r>
              <a:rPr lang="en-US" altLang="de-DE" dirty="0" err="1" smtClean="0"/>
              <a:t>Angriffsvektoren</a:t>
            </a: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BGP-</a:t>
            </a:r>
            <a:r>
              <a:rPr lang="en-US" altLang="de-DE" dirty="0" err="1" smtClean="0"/>
              <a:t>Nachrichten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sind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normaler</a:t>
            </a:r>
            <a:r>
              <a:rPr lang="en-US" altLang="de-DE" dirty="0" smtClean="0"/>
              <a:t> Inter-AS-</a:t>
            </a:r>
            <a:r>
              <a:rPr lang="en-US" altLang="de-DE" dirty="0" err="1" smtClean="0"/>
              <a:t>Datentransfer</a:t>
            </a:r>
            <a:endParaRPr lang="en-US" altLang="de-DE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smtClean="0"/>
              <a:t>BGP-Sessions </a:t>
            </a:r>
            <a:r>
              <a:rPr lang="en-US" altLang="de-DE" dirty="0" err="1" smtClean="0"/>
              <a:t>sind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öffentliche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Dienste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jeder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kann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sich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verbinden</a:t>
            </a:r>
            <a:r>
              <a:rPr lang="en-US" altLang="de-DE" dirty="0" smtClean="0"/>
              <a:t>.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Lösung</a:t>
            </a:r>
            <a:r>
              <a:rPr lang="en-US" altLang="de-DE" dirty="0" smtClean="0"/>
              <a:t>: </a:t>
            </a:r>
            <a:r>
              <a:rPr lang="en-US" altLang="de-DE" dirty="0" err="1" smtClean="0"/>
              <a:t>Gegenseitige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Authentifikation</a:t>
            </a:r>
            <a:r>
              <a:rPr lang="en-US" altLang="de-DE" dirty="0" smtClean="0"/>
              <a:t> von BGP-Peers </a:t>
            </a:r>
            <a:r>
              <a:rPr lang="en-US" altLang="de-DE" dirty="0" err="1" smtClean="0"/>
              <a:t>mit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einem</a:t>
            </a:r>
            <a:r>
              <a:rPr lang="en-US" altLang="de-DE" dirty="0" smtClean="0"/>
              <a:t> “</a:t>
            </a:r>
            <a:r>
              <a:rPr lang="en-US" altLang="de-DE" dirty="0" err="1" smtClean="0"/>
              <a:t>Passwort</a:t>
            </a:r>
            <a:r>
              <a:rPr lang="en-US" altLang="de-DE" dirty="0" smtClean="0"/>
              <a:t>”.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BGP </a:t>
            </a:r>
            <a:r>
              <a:rPr lang="en-US" altLang="de-DE" dirty="0" err="1" smtClean="0"/>
              <a:t>bietet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Überprüfung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der</a:t>
            </a:r>
            <a:r>
              <a:rPr lang="en-US" altLang="de-DE" dirty="0" smtClean="0"/>
              <a:t> Announcements (NLRI)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Gegenseitiges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Vertrauen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zwischen</a:t>
            </a:r>
            <a:r>
              <a:rPr lang="en-US" altLang="de-DE" dirty="0" smtClean="0"/>
              <a:t> Peers </a:t>
            </a:r>
            <a:r>
              <a:rPr lang="en-US" altLang="de-DE" dirty="0" err="1" smtClean="0"/>
              <a:t>führt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zu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einem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transitiven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Vertrauen</a:t>
            </a:r>
            <a:r>
              <a:rPr lang="en-US" altLang="de-DE" dirty="0" smtClean="0"/>
              <a:t>:</a:t>
            </a:r>
          </a:p>
          <a:p>
            <a:pPr marL="1018044" lvl="2" indent="0">
              <a:buFont typeface="Wingdings" pitchFamily="2" charset="2"/>
              <a:buChar char="§"/>
              <a:defRPr/>
            </a:pPr>
            <a:r>
              <a:rPr lang="en-US" altLang="de-DE" dirty="0"/>
              <a:t>	</a:t>
            </a:r>
            <a:r>
              <a:rPr lang="en-US" altLang="de-DE" dirty="0" smtClean="0"/>
              <a:t>Relation R: “trust”</a:t>
            </a:r>
          </a:p>
          <a:p>
            <a:pPr marL="1018044" lvl="2" indent="0">
              <a:buFont typeface="Wingdings" pitchFamily="2" charset="2"/>
              <a:buChar char="§"/>
              <a:defRPr/>
            </a:pPr>
            <a:r>
              <a:rPr lang="en-US" altLang="de-DE" dirty="0"/>
              <a:t>	</a:t>
            </a:r>
            <a:r>
              <a:rPr lang="en-US" altLang="de-DE" dirty="0" err="1" smtClean="0"/>
              <a:t>Sei</a:t>
            </a:r>
            <a:r>
              <a:rPr lang="en-US" altLang="de-DE" dirty="0" smtClean="0"/>
              <a:t>: </a:t>
            </a:r>
            <a:r>
              <a:rPr lang="en-US" altLang="de-DE" dirty="0"/>
              <a:t>1R2, 2R3 </a:t>
            </a:r>
            <a:r>
              <a:rPr lang="en-US" altLang="de-DE" dirty="0" smtClean="0"/>
              <a:t>(= AS </a:t>
            </a:r>
            <a:r>
              <a:rPr lang="en-US" altLang="de-DE" dirty="0"/>
              <a:t>1 </a:t>
            </a:r>
            <a:r>
              <a:rPr lang="en-US" altLang="de-DE" dirty="0" err="1" smtClean="0"/>
              <a:t>vertraut</a:t>
            </a:r>
            <a:r>
              <a:rPr lang="en-US" altLang="de-DE" dirty="0" smtClean="0"/>
              <a:t> </a:t>
            </a:r>
            <a:r>
              <a:rPr lang="en-US" altLang="de-DE" dirty="0"/>
              <a:t>AS 2, AS2 </a:t>
            </a:r>
            <a:r>
              <a:rPr lang="en-US" altLang="de-DE" dirty="0" err="1" smtClean="0"/>
              <a:t>vertraut</a:t>
            </a:r>
            <a:r>
              <a:rPr lang="en-US" altLang="de-DE" dirty="0" smtClean="0"/>
              <a:t> AS3)</a:t>
            </a:r>
          </a:p>
          <a:p>
            <a:pPr marL="1018044" lvl="2" indent="0">
              <a:buFont typeface="Wingdings" pitchFamily="2" charset="2"/>
              <a:buChar char="§"/>
              <a:defRPr/>
            </a:pPr>
            <a:r>
              <a:rPr lang="en-US" altLang="de-DE" dirty="0"/>
              <a:t>	</a:t>
            </a:r>
            <a:r>
              <a:rPr lang="en-US" altLang="de-DE" dirty="0" smtClean="0"/>
              <a:t>=&gt; 1R3 (= AS 1 </a:t>
            </a:r>
            <a:r>
              <a:rPr lang="en-US" altLang="de-DE" dirty="0" err="1" smtClean="0"/>
              <a:t>vertraut</a:t>
            </a:r>
            <a:r>
              <a:rPr lang="en-US" altLang="de-DE" dirty="0" smtClean="0"/>
              <a:t> AS 3)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Lösung</a:t>
            </a:r>
            <a:r>
              <a:rPr lang="en-US" altLang="de-DE" dirty="0" smtClean="0"/>
              <a:t>: (</a:t>
            </a:r>
            <a:r>
              <a:rPr lang="en-US" altLang="de-DE" dirty="0" err="1" smtClean="0"/>
              <a:t>Kryptographische</a:t>
            </a:r>
            <a:r>
              <a:rPr lang="en-US" altLang="de-DE" dirty="0" smtClean="0"/>
              <a:t>) </a:t>
            </a:r>
            <a:r>
              <a:rPr lang="en-US" altLang="de-DE" dirty="0" err="1" smtClean="0"/>
              <a:t>Signatur</a:t>
            </a:r>
            <a:r>
              <a:rPr lang="en-US" altLang="de-DE" dirty="0" smtClean="0"/>
              <a:t> von Announcements (in </a:t>
            </a:r>
            <a:r>
              <a:rPr lang="en-US" altLang="de-DE" dirty="0" err="1" smtClean="0"/>
              <a:t>jedem</a:t>
            </a:r>
            <a:r>
              <a:rPr lang="en-US" altLang="de-DE" dirty="0" smtClean="0"/>
              <a:t> AS-Hop)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BGP </a:t>
            </a:r>
            <a:r>
              <a:rPr lang="en-US" altLang="de-DE" dirty="0" err="1" smtClean="0"/>
              <a:t>bietet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Ursprungs-Verifikation</a:t>
            </a:r>
            <a:endParaRPr lang="en-US" altLang="de-DE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smtClean="0"/>
              <a:t>Es </a:t>
            </a:r>
            <a:r>
              <a:rPr lang="en-US" altLang="de-DE" dirty="0" err="1" smtClean="0"/>
              <a:t>gibt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zuverlässige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Zuordnung</a:t>
            </a:r>
            <a:r>
              <a:rPr lang="en-US" altLang="de-DE" dirty="0" smtClean="0"/>
              <a:t> von IP Prefix =&gt; AS #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Lösung</a:t>
            </a:r>
            <a:r>
              <a:rPr lang="en-US" altLang="de-DE" dirty="0" smtClean="0"/>
              <a:t>: (</a:t>
            </a:r>
            <a:r>
              <a:rPr lang="en-US" altLang="de-DE" dirty="0" err="1" smtClean="0"/>
              <a:t>Kryptographische</a:t>
            </a:r>
            <a:r>
              <a:rPr lang="en-US" altLang="de-DE" dirty="0" smtClean="0"/>
              <a:t>) </a:t>
            </a:r>
            <a:r>
              <a:rPr lang="en-US" altLang="de-DE" dirty="0" err="1" smtClean="0"/>
              <a:t>Signatur</a:t>
            </a:r>
            <a:r>
              <a:rPr lang="en-US" altLang="de-DE" dirty="0" smtClean="0"/>
              <a:t> des </a:t>
            </a:r>
            <a:r>
              <a:rPr lang="en-US" altLang="de-DE" dirty="0" err="1" smtClean="0"/>
              <a:t>Ursprungs</a:t>
            </a:r>
            <a:r>
              <a:rPr lang="de-DE" altLang="de-DE" dirty="0" smtClean="0"/>
              <a:t>-AS</a:t>
            </a:r>
            <a:r>
              <a:rPr lang="en-US" altLang="de-DE" dirty="0" smtClean="0"/>
              <a:t> (RPKI)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A14695-508D-4F58-8681-EB45FE37FEAE}" type="slidenum">
              <a:rPr lang="de-DE" altLang="x-none" smtClean="0"/>
              <a:pPr>
                <a:defRPr/>
              </a:pPr>
              <a:t>13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7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7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73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73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73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73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73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73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err="1" smtClean="0"/>
              <a:t>Angriffsvektoren</a:t>
            </a:r>
            <a:r>
              <a:rPr lang="en-US" dirty="0" smtClean="0"/>
              <a:t> &amp; </a:t>
            </a:r>
            <a:r>
              <a:rPr lang="en-US" dirty="0" err="1" smtClean="0"/>
              <a:t>AngreiferModel</a:t>
            </a:r>
            <a:endParaRPr lang="en-US" dirty="0"/>
          </a:p>
        </p:txBody>
      </p:sp>
      <p:sp>
        <p:nvSpPr>
          <p:cNvPr id="573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err="1" smtClean="0"/>
              <a:t>Ein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resultierendes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Angreifermodell</a:t>
            </a:r>
            <a:r>
              <a:rPr lang="en-US" altLang="de-DE" dirty="0" smtClean="0"/>
              <a:t>: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Historisch</a:t>
            </a:r>
            <a:r>
              <a:rPr lang="en-US" altLang="de-DE" dirty="0" smtClean="0"/>
              <a:t>: </a:t>
            </a:r>
            <a:r>
              <a:rPr lang="en-US" altLang="de-DE" dirty="0" err="1" smtClean="0"/>
              <a:t>Jeder</a:t>
            </a:r>
            <a:r>
              <a:rPr lang="en-US" altLang="de-DE" dirty="0" smtClean="0"/>
              <a:t>!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Derzeit</a:t>
            </a:r>
            <a:r>
              <a:rPr lang="en-US" altLang="de-DE" dirty="0" smtClean="0"/>
              <a:t>: </a:t>
            </a:r>
            <a:r>
              <a:rPr lang="en-US" altLang="de-DE" dirty="0" err="1" smtClean="0"/>
              <a:t>Registrierte</a:t>
            </a:r>
            <a:r>
              <a:rPr lang="en-US" altLang="de-DE" dirty="0" smtClean="0"/>
              <a:t> AS </a:t>
            </a:r>
            <a:r>
              <a:rPr lang="en-US" altLang="de-DE" dirty="0" err="1" smtClean="0"/>
              <a:t>oder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Netzwerke</a:t>
            </a:r>
            <a:r>
              <a:rPr lang="en-US" altLang="de-DE" dirty="0" smtClean="0"/>
              <a:t>, die an “</a:t>
            </a:r>
            <a:r>
              <a:rPr lang="en-US" altLang="de-DE" dirty="0" err="1" smtClean="0"/>
              <a:t>schwache</a:t>
            </a:r>
            <a:r>
              <a:rPr lang="en-US" altLang="de-DE" dirty="0" smtClean="0"/>
              <a:t>” AS </a:t>
            </a:r>
            <a:r>
              <a:rPr lang="en-US" altLang="de-DE" dirty="0" err="1" smtClean="0"/>
              <a:t>angebunden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sind</a:t>
            </a: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Zukünftig</a:t>
            </a:r>
            <a:r>
              <a:rPr lang="en-US" altLang="de-DE" dirty="0" smtClean="0"/>
              <a:t>: </a:t>
            </a:r>
            <a:r>
              <a:rPr lang="en-US" altLang="de-DE" dirty="0" err="1" smtClean="0"/>
              <a:t>Wer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kryptografische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Signaturen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brechen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kann</a:t>
            </a: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A14695-508D-4F58-8681-EB45FE37FEAE}" type="slidenum">
              <a:rPr lang="de-DE" altLang="x-none" smtClean="0"/>
              <a:pPr>
                <a:defRPr/>
              </a:pPr>
              <a:t>14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err="1" smtClean="0"/>
              <a:t>Angreifermodell</a:t>
            </a:r>
            <a:r>
              <a:rPr lang="en-US" dirty="0" smtClean="0"/>
              <a:t> (II)</a:t>
            </a:r>
            <a:endParaRPr lang="en-US" dirty="0"/>
          </a:p>
        </p:txBody>
      </p:sp>
      <p:sp>
        <p:nvSpPr>
          <p:cNvPr id="573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wird</a:t>
            </a:r>
            <a:r>
              <a:rPr lang="en-US" altLang="de-DE" dirty="0" smtClean="0"/>
              <a:t> man </a:t>
            </a:r>
            <a:r>
              <a:rPr lang="en-US" altLang="de-DE" dirty="0" err="1" smtClean="0"/>
              <a:t>Teil</a:t>
            </a:r>
            <a:r>
              <a:rPr lang="en-US" altLang="de-DE" dirty="0" smtClean="0"/>
              <a:t> des Internets?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Registriere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eine</a:t>
            </a:r>
            <a:r>
              <a:rPr lang="en-US" altLang="de-DE" dirty="0" smtClean="0"/>
              <a:t> AS-</a:t>
            </a:r>
            <a:r>
              <a:rPr lang="en-US" altLang="de-DE" dirty="0" err="1" smtClean="0"/>
              <a:t>Nummer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bei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verantwortlichen</a:t>
            </a:r>
            <a:r>
              <a:rPr lang="en-US" altLang="de-DE" dirty="0" smtClean="0"/>
              <a:t> RIR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smtClean="0"/>
              <a:t>RIR = Regional Internet Registry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211BE3-1BB5-4C07-AC68-1758E29CE5B2}" type="slidenum">
              <a:rPr lang="de-DE" altLang="x-none" smtClean="0"/>
              <a:pPr>
                <a:defRPr/>
              </a:pPr>
              <a:t>15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err="1" smtClean="0"/>
              <a:t>AngreiferModel</a:t>
            </a:r>
            <a:r>
              <a:rPr lang="en-US" dirty="0" smtClean="0"/>
              <a:t> (II)</a:t>
            </a:r>
            <a:endParaRPr lang="en-US" dirty="0"/>
          </a:p>
        </p:txBody>
      </p:sp>
      <p:sp>
        <p:nvSpPr>
          <p:cNvPr id="573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wird</a:t>
            </a:r>
            <a:r>
              <a:rPr lang="en-US" altLang="de-DE" dirty="0" smtClean="0"/>
              <a:t> man </a:t>
            </a:r>
            <a:r>
              <a:rPr lang="en-US" altLang="de-DE" dirty="0" err="1" smtClean="0"/>
              <a:t>Teil</a:t>
            </a:r>
            <a:r>
              <a:rPr lang="en-US" altLang="de-DE" dirty="0" smtClean="0"/>
              <a:t> des Internets?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8E32D5-5514-4D3E-9270-4A4F3A7FCDDB}" type="slidenum">
              <a:rPr lang="de-DE" altLang="x-none" smtClean="0"/>
              <a:pPr>
                <a:defRPr/>
              </a:pPr>
              <a:t>16</a:t>
            </a:fld>
            <a:endParaRPr lang="de-DE" altLang="x-none" dirty="0">
              <a:latin typeface="+mn-lt"/>
            </a:endParaRPr>
          </a:p>
        </p:txBody>
      </p:sp>
      <p:pic>
        <p:nvPicPr>
          <p:cNvPr id="21509" name="Picture 2" descr="http://upload.wikimedia.org/wikipedia/commons/thumb/9/95/Regional_Internet_Registries_world_map.svg/2000px-Regional_Internet_Registries_world_map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674" y="2285226"/>
            <a:ext cx="9906650" cy="4087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6" descr="http://wikis.zum.de/rmg/images/3/36/Mallory_lach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07955" y="953879"/>
            <a:ext cx="1942409" cy="181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err="1" smtClean="0"/>
              <a:t>AngreiferModel</a:t>
            </a:r>
            <a:r>
              <a:rPr lang="en-US" dirty="0" smtClean="0"/>
              <a:t> (II)</a:t>
            </a:r>
            <a:endParaRPr lang="en-US" dirty="0"/>
          </a:p>
        </p:txBody>
      </p:sp>
      <p:sp>
        <p:nvSpPr>
          <p:cNvPr id="573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wird</a:t>
            </a:r>
            <a:r>
              <a:rPr lang="en-US" altLang="de-DE" dirty="0" smtClean="0"/>
              <a:t> man </a:t>
            </a:r>
            <a:r>
              <a:rPr lang="en-US" altLang="de-DE" dirty="0" err="1" smtClean="0"/>
              <a:t>Teil</a:t>
            </a:r>
            <a:r>
              <a:rPr lang="en-US" altLang="de-DE" dirty="0" smtClean="0"/>
              <a:t> des Internets?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Registriere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eine</a:t>
            </a:r>
            <a:r>
              <a:rPr lang="en-US" altLang="de-DE" dirty="0" smtClean="0"/>
              <a:t> AS-</a:t>
            </a:r>
            <a:r>
              <a:rPr lang="en-US" altLang="de-DE" dirty="0" err="1" smtClean="0"/>
              <a:t>Nummer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bei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verantwortlichen</a:t>
            </a:r>
            <a:r>
              <a:rPr lang="en-US" altLang="de-DE" dirty="0" smtClean="0"/>
              <a:t> RIR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smtClean="0"/>
              <a:t>RIR = Regional Internet Registry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Whois-Informationen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werden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vom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registrierten</a:t>
            </a:r>
            <a:r>
              <a:rPr lang="en-US" altLang="de-DE" dirty="0" smtClean="0"/>
              <a:t> AS </a:t>
            </a:r>
            <a:r>
              <a:rPr lang="en-US" altLang="de-DE" dirty="0" err="1" smtClean="0"/>
              <a:t>selbst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verwaltet</a:t>
            </a:r>
            <a:endParaRPr lang="en-US" altLang="de-DE" dirty="0" smtClean="0"/>
          </a:p>
          <a:p>
            <a:pPr lvl="2">
              <a:buFont typeface="Wingdings" pitchFamily="2" charset="2"/>
              <a:buChar char="§"/>
              <a:defRPr/>
            </a:pPr>
            <a:endParaRPr lang="en-US" altLang="de-DE" dirty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Erlange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einen</a:t>
            </a:r>
            <a:r>
              <a:rPr lang="en-US" altLang="de-DE" dirty="0" smtClean="0"/>
              <a:t> IP-Prefix, um </a:t>
            </a:r>
            <a:r>
              <a:rPr lang="en-US" altLang="de-DE" dirty="0" err="1" smtClean="0"/>
              <a:t>aus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dem</a:t>
            </a:r>
            <a:r>
              <a:rPr lang="en-US" altLang="de-DE" dirty="0" smtClean="0"/>
              <a:t> Internet </a:t>
            </a:r>
            <a:r>
              <a:rPr lang="en-US" altLang="de-DE" dirty="0" err="1" smtClean="0"/>
              <a:t>erreichbar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zu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sein</a:t>
            </a:r>
            <a:endParaRPr lang="en-US" altLang="de-DE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smtClean="0"/>
              <a:t>Option 1: </a:t>
            </a:r>
            <a:r>
              <a:rPr lang="en-US" altLang="de-DE" dirty="0" err="1" smtClean="0"/>
              <a:t>Bewerbung</a:t>
            </a:r>
            <a:r>
              <a:rPr lang="en-US" altLang="de-DE" dirty="0" smtClean="0"/>
              <a:t> um </a:t>
            </a:r>
            <a:r>
              <a:rPr lang="en-US" altLang="de-DE" dirty="0" err="1" smtClean="0"/>
              <a:t>freie</a:t>
            </a:r>
            <a:r>
              <a:rPr lang="en-US" altLang="de-DE" dirty="0" smtClean="0"/>
              <a:t> IP-</a:t>
            </a:r>
            <a:r>
              <a:rPr lang="en-US" altLang="de-DE" dirty="0" err="1" smtClean="0"/>
              <a:t>Prefixe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beim</a:t>
            </a:r>
            <a:r>
              <a:rPr lang="en-US" altLang="de-DE" dirty="0" smtClean="0"/>
              <a:t> RIR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smtClean="0"/>
              <a:t>Option 2: </a:t>
            </a:r>
            <a:r>
              <a:rPr lang="en-US" altLang="de-DE" dirty="0" err="1" smtClean="0"/>
              <a:t>Kauf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eines</a:t>
            </a:r>
            <a:r>
              <a:rPr lang="en-US" altLang="de-DE" dirty="0" smtClean="0"/>
              <a:t> IP-Prefix von </a:t>
            </a:r>
            <a:r>
              <a:rPr lang="en-US" altLang="de-DE" dirty="0" err="1" smtClean="0"/>
              <a:t>einem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anderen</a:t>
            </a:r>
            <a:r>
              <a:rPr lang="en-US" altLang="de-DE" dirty="0" smtClean="0"/>
              <a:t> AS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smtClean="0"/>
              <a:t>Option 3: </a:t>
            </a:r>
            <a:r>
              <a:rPr lang="en-US" altLang="de-DE" dirty="0" err="1" smtClean="0"/>
              <a:t>Kauf</a:t>
            </a:r>
            <a:r>
              <a:rPr lang="en-US" altLang="de-DE" dirty="0" smtClean="0"/>
              <a:t>/</a:t>
            </a:r>
            <a:r>
              <a:rPr lang="en-US" altLang="de-DE" dirty="0" err="1" smtClean="0"/>
              <a:t>Übernahme</a:t>
            </a:r>
            <a:r>
              <a:rPr lang="en-US" altLang="de-DE" dirty="0" smtClean="0"/>
              <a:t> des </a:t>
            </a:r>
            <a:r>
              <a:rPr lang="en-US" altLang="de-DE" dirty="0" err="1" smtClean="0"/>
              <a:t>Betreibers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eines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anderen</a:t>
            </a:r>
            <a:r>
              <a:rPr lang="en-US" altLang="de-DE" dirty="0" smtClean="0"/>
              <a:t> AS, </a:t>
            </a:r>
            <a:r>
              <a:rPr lang="en-US" altLang="de-DE" dirty="0" err="1" smtClean="0"/>
              <a:t>Übertrag</a:t>
            </a:r>
            <a:r>
              <a:rPr lang="en-US" altLang="de-DE" dirty="0" smtClean="0"/>
              <a:t> von IP-</a:t>
            </a:r>
            <a:r>
              <a:rPr lang="en-US" altLang="de-DE" dirty="0" err="1" smtClean="0"/>
              <a:t>Prefixen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Verkauf</a:t>
            </a:r>
            <a:r>
              <a:rPr lang="en-US" altLang="de-DE" dirty="0" smtClean="0"/>
              <a:t> des </a:t>
            </a:r>
            <a:r>
              <a:rPr lang="en-US" altLang="de-DE" dirty="0" err="1" smtClean="0"/>
              <a:t>Betreibers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mit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weniger</a:t>
            </a:r>
            <a:r>
              <a:rPr lang="en-US" altLang="de-DE" dirty="0" smtClean="0"/>
              <a:t> IP-</a:t>
            </a:r>
            <a:r>
              <a:rPr lang="en-US" altLang="de-DE" dirty="0" err="1" smtClean="0"/>
              <a:t>Prefixen</a:t>
            </a:r>
            <a:r>
              <a:rPr lang="en-US" altLang="de-DE" dirty="0" smtClean="0"/>
              <a:t>.</a:t>
            </a:r>
          </a:p>
          <a:p>
            <a:pPr lvl="2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Hinweis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für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Optionen</a:t>
            </a:r>
            <a:r>
              <a:rPr lang="en-US" altLang="de-DE" dirty="0" smtClean="0"/>
              <a:t> 2 und 3: die RIR muss </a:t>
            </a:r>
            <a:r>
              <a:rPr lang="en-US" altLang="de-DE" dirty="0" err="1" smtClean="0"/>
              <a:t>nicht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über</a:t>
            </a:r>
            <a:r>
              <a:rPr lang="en-US" altLang="de-DE" dirty="0" smtClean="0"/>
              <a:t> den </a:t>
            </a:r>
            <a:r>
              <a:rPr lang="en-US" altLang="de-DE" dirty="0" err="1" smtClean="0"/>
              <a:t>Besitzerwechsel</a:t>
            </a:r>
            <a:r>
              <a:rPr lang="en-US" altLang="de-DE" dirty="0" smtClean="0"/>
              <a:t> des IP-Prefixes </a:t>
            </a:r>
            <a:r>
              <a:rPr lang="en-US" altLang="de-DE" dirty="0" err="1" smtClean="0"/>
              <a:t>informiert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werden</a:t>
            </a:r>
            <a:endParaRPr lang="en-US" alt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BF97A8-2B15-4A5D-9DD9-67079B7E007A}" type="slidenum">
              <a:rPr lang="de-DE" altLang="x-none" smtClean="0"/>
              <a:pPr>
                <a:defRPr/>
              </a:pPr>
              <a:t>17</a:t>
            </a:fld>
            <a:endParaRPr lang="de-DE" altLang="x-none" dirty="0">
              <a:latin typeface="+mn-lt"/>
            </a:endParaRP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73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73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6" descr="http://wikis.zum.de/rmg/images/3/36/Mallory_lach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07955" y="953879"/>
            <a:ext cx="1942409" cy="181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err="1" smtClean="0"/>
              <a:t>AngreiferModel</a:t>
            </a:r>
            <a:r>
              <a:rPr lang="en-US" dirty="0" smtClean="0"/>
              <a:t> (II)</a:t>
            </a:r>
            <a:endParaRPr lang="en-US" dirty="0"/>
          </a:p>
        </p:txBody>
      </p:sp>
      <p:sp>
        <p:nvSpPr>
          <p:cNvPr id="573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wird</a:t>
            </a:r>
            <a:r>
              <a:rPr lang="en-US" altLang="de-DE" dirty="0" smtClean="0"/>
              <a:t> man </a:t>
            </a:r>
            <a:r>
              <a:rPr lang="en-US" altLang="de-DE" dirty="0" err="1" smtClean="0"/>
              <a:t>Teil</a:t>
            </a:r>
            <a:r>
              <a:rPr lang="en-US" altLang="de-DE" dirty="0" smtClean="0"/>
              <a:t> des Internets?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Aufbau</a:t>
            </a:r>
            <a:r>
              <a:rPr lang="en-US" altLang="de-DE" dirty="0" smtClean="0"/>
              <a:t> von </a:t>
            </a:r>
            <a:r>
              <a:rPr lang="en-US" altLang="de-DE" dirty="0" err="1" smtClean="0"/>
              <a:t>Verbindungen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zu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anderen</a:t>
            </a:r>
            <a:r>
              <a:rPr lang="en-US" altLang="de-DE" dirty="0" smtClean="0"/>
              <a:t> AS (peering)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smtClean="0"/>
              <a:t>Upstream (</a:t>
            </a:r>
            <a:r>
              <a:rPr lang="en-US" altLang="de-DE" dirty="0" err="1" smtClean="0"/>
              <a:t>bezahlter</a:t>
            </a:r>
            <a:r>
              <a:rPr lang="en-US" altLang="de-DE" dirty="0" smtClean="0"/>
              <a:t> Provider)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smtClean="0"/>
              <a:t>Peer (</a:t>
            </a:r>
            <a:r>
              <a:rPr lang="en-US" altLang="de-DE" dirty="0" err="1" smtClean="0"/>
              <a:t>üblicherwiese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nicht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bezahlt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aber</a:t>
            </a:r>
            <a:r>
              <a:rPr lang="en-US" altLang="de-DE" dirty="0" smtClean="0"/>
              <a:t>: </a:t>
            </a:r>
            <a:r>
              <a:rPr lang="en-US" altLang="de-DE" dirty="0" err="1" smtClean="0"/>
              <a:t>gegenseitiges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Einverständnis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meist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über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Vertrag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abgesichert</a:t>
            </a:r>
            <a:r>
              <a:rPr lang="en-US" altLang="de-DE" dirty="0" smtClean="0"/>
              <a:t>)</a:t>
            </a:r>
          </a:p>
          <a:p>
            <a:pPr lvl="2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Ankündigung</a:t>
            </a:r>
            <a:r>
              <a:rPr lang="en-US" altLang="de-DE" dirty="0" smtClean="0"/>
              <a:t> des </a:t>
            </a:r>
            <a:r>
              <a:rPr lang="en-US" altLang="de-DE" dirty="0" err="1" smtClean="0"/>
              <a:t>eigenen</a:t>
            </a:r>
            <a:r>
              <a:rPr lang="en-US" altLang="de-DE" dirty="0" smtClean="0"/>
              <a:t> Prefixes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BF97A8-2B15-4A5D-9DD9-67079B7E007A}" type="slidenum">
              <a:rPr lang="de-DE" altLang="x-none" smtClean="0"/>
              <a:pPr>
                <a:defRPr/>
              </a:pPr>
              <a:t>18</a:t>
            </a:fld>
            <a:endParaRPr lang="de-DE" altLang="x-none" dirty="0">
              <a:latin typeface="+mn-lt"/>
            </a:endParaRP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Routing Anomalies –</a:t>
            </a:r>
            <a:br>
              <a:rPr lang="en-US" dirty="0" smtClean="0"/>
            </a:br>
            <a:r>
              <a:rPr lang="en-US" dirty="0" err="1" smtClean="0"/>
              <a:t>Angriffsvektoren</a:t>
            </a:r>
            <a:r>
              <a:rPr lang="en-US" dirty="0" smtClean="0"/>
              <a:t> (II) – RPKI</a:t>
            </a:r>
            <a:endParaRPr lang="en-US" dirty="0"/>
          </a:p>
        </p:txBody>
      </p:sp>
      <p:sp>
        <p:nvSpPr>
          <p:cNvPr id="573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sz="1900" dirty="0" smtClean="0"/>
              <a:t>RPKI = Resource Public Key Infrastructure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sz="1900" dirty="0" err="1" smtClean="0"/>
              <a:t>Der</a:t>
            </a:r>
            <a:r>
              <a:rPr lang="en-US" altLang="de-DE" sz="1900" dirty="0" smtClean="0"/>
              <a:t> Prefix </a:t>
            </a:r>
            <a:r>
              <a:rPr lang="en-US" altLang="de-DE" sz="1900" dirty="0" err="1" smtClean="0"/>
              <a:t>ist</a:t>
            </a:r>
            <a:r>
              <a:rPr lang="en-US" altLang="de-DE" sz="1900" dirty="0" smtClean="0"/>
              <a:t> die </a:t>
            </a:r>
            <a:r>
              <a:rPr lang="en-US" altLang="de-DE" sz="1900" dirty="0" err="1" smtClean="0"/>
              <a:t>Ressource</a:t>
            </a:r>
            <a:endParaRPr lang="en-US" altLang="de-DE" sz="1900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sz="1900" dirty="0" smtClean="0"/>
              <a:t>RIR </a:t>
            </a:r>
            <a:r>
              <a:rPr lang="en-US" altLang="de-DE" sz="1900" dirty="0" err="1" smtClean="0"/>
              <a:t>ist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Zertifikat-Authorität</a:t>
            </a:r>
            <a:r>
              <a:rPr lang="en-US" altLang="de-DE" sz="1900" dirty="0" smtClean="0"/>
              <a:t> (CA)</a:t>
            </a:r>
          </a:p>
          <a:p>
            <a:pPr>
              <a:buNone/>
              <a:defRPr/>
            </a:pPr>
            <a:r>
              <a:rPr lang="en-US" altLang="de-DE" sz="1900" dirty="0" err="1" smtClean="0"/>
              <a:t>Sicheres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Internetrouting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mit</a:t>
            </a:r>
            <a:r>
              <a:rPr lang="en-US" altLang="de-DE" sz="1900" dirty="0" smtClean="0"/>
              <a:t> RPKI?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sz="1900" dirty="0" err="1" smtClean="0"/>
              <a:t>Legitime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Besitzer</a:t>
            </a:r>
            <a:r>
              <a:rPr lang="en-US" altLang="de-DE" sz="1900" dirty="0" smtClean="0"/>
              <a:t> von </a:t>
            </a:r>
            <a:r>
              <a:rPr lang="en-US" altLang="de-DE" sz="1900" dirty="0" err="1" smtClean="0"/>
              <a:t>Prefixen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benötigen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einen</a:t>
            </a:r>
            <a:r>
              <a:rPr lang="en-US" altLang="de-DE" sz="1900" dirty="0" smtClean="0"/>
              <a:t> ROA von </a:t>
            </a:r>
            <a:r>
              <a:rPr lang="en-US" altLang="de-DE" sz="1900" dirty="0" err="1" smtClean="0"/>
              <a:t>ihrer</a:t>
            </a:r>
            <a:r>
              <a:rPr lang="en-US" altLang="de-DE" sz="1900" dirty="0" smtClean="0"/>
              <a:t> RIR.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sz="1900" dirty="0" smtClean="0"/>
              <a:t>ROA (Route Origin Authorization), </a:t>
            </a:r>
            <a:r>
              <a:rPr lang="en-US" altLang="de-DE" sz="1900" dirty="0" err="1" smtClean="0"/>
              <a:t>ein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kryptografisches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Zertifikat</a:t>
            </a:r>
            <a:r>
              <a:rPr lang="en-US" altLang="de-DE" sz="1900" dirty="0" smtClean="0"/>
              <a:t>.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sz="1900" dirty="0" err="1" smtClean="0"/>
              <a:t>Jedes</a:t>
            </a:r>
            <a:r>
              <a:rPr lang="en-US" altLang="de-DE" sz="1900" dirty="0" smtClean="0"/>
              <a:t> Announcement </a:t>
            </a:r>
            <a:r>
              <a:rPr lang="en-US" altLang="de-DE" sz="1900" dirty="0" err="1" smtClean="0"/>
              <a:t>enthält</a:t>
            </a:r>
            <a:r>
              <a:rPr lang="en-US" altLang="de-DE" sz="1900" dirty="0" smtClean="0"/>
              <a:t> die ROA.</a:t>
            </a:r>
          </a:p>
          <a:p>
            <a:pPr>
              <a:buNone/>
              <a:defRPr/>
            </a:pPr>
            <a:r>
              <a:rPr lang="en-US" altLang="de-DE" sz="1900" dirty="0" err="1" smtClean="0"/>
              <a:t>Zukünftig</a:t>
            </a:r>
            <a:r>
              <a:rPr lang="en-US" altLang="de-DE" sz="1900" dirty="0" smtClean="0"/>
              <a:t>:</a:t>
            </a:r>
            <a:endParaRPr lang="en-US" altLang="de-DE" sz="1900" dirty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sz="1900" dirty="0" smtClean="0"/>
              <a:t>Das </a:t>
            </a:r>
            <a:r>
              <a:rPr lang="en-US" altLang="de-DE" sz="1900" dirty="0" err="1" smtClean="0"/>
              <a:t>Internetrouting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wird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mehr</a:t>
            </a:r>
            <a:r>
              <a:rPr lang="en-US" altLang="de-DE" sz="1900" dirty="0" smtClean="0"/>
              <a:t> und </a:t>
            </a:r>
            <a:r>
              <a:rPr lang="en-US" altLang="de-DE" sz="1900" dirty="0" err="1" smtClean="0"/>
              <a:t>mehr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durch</a:t>
            </a:r>
            <a:r>
              <a:rPr lang="en-US" altLang="de-DE" sz="1900" dirty="0" smtClean="0"/>
              <a:t> RPKI </a:t>
            </a:r>
            <a:r>
              <a:rPr lang="en-US" altLang="de-DE" sz="1900" dirty="0" err="1" smtClean="0"/>
              <a:t>abgesichert</a:t>
            </a:r>
            <a:endParaRPr lang="en-US" altLang="de-DE" sz="1900" dirty="0" smtClean="0"/>
          </a:p>
          <a:p>
            <a:pPr>
              <a:buNone/>
              <a:defRPr/>
            </a:pPr>
            <a:r>
              <a:rPr lang="en-US" altLang="de-DE" sz="1900" dirty="0" err="1" smtClean="0"/>
              <a:t>Probleme</a:t>
            </a:r>
            <a:r>
              <a:rPr lang="en-US" altLang="de-DE" sz="1900" dirty="0" smtClean="0"/>
              <a:t>: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sz="1900" dirty="0" smtClean="0"/>
              <a:t>(</a:t>
            </a:r>
            <a:r>
              <a:rPr lang="en-US" altLang="de-DE" sz="1900" dirty="0" err="1" smtClean="0"/>
              <a:t>Kurzfristig</a:t>
            </a:r>
            <a:r>
              <a:rPr lang="en-US" altLang="de-DE" sz="1900" dirty="0" smtClean="0"/>
              <a:t>) </a:t>
            </a:r>
            <a:r>
              <a:rPr lang="en-US" altLang="de-DE" sz="1900" dirty="0" err="1" smtClean="0"/>
              <a:t>Übliche</a:t>
            </a:r>
            <a:r>
              <a:rPr lang="en-US" altLang="de-DE" sz="1900" dirty="0" smtClean="0"/>
              <a:t> Routing-Hardware </a:t>
            </a:r>
            <a:r>
              <a:rPr lang="en-US" altLang="de-DE" sz="1900" dirty="0" err="1" smtClean="0"/>
              <a:t>nicht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für</a:t>
            </a:r>
            <a:r>
              <a:rPr lang="en-US" altLang="de-DE" sz="1900" dirty="0" smtClean="0"/>
              <a:t> “</a:t>
            </a:r>
            <a:r>
              <a:rPr lang="en-US" altLang="de-DE" sz="1900" dirty="0" err="1" smtClean="0"/>
              <a:t>viel</a:t>
            </a:r>
            <a:r>
              <a:rPr lang="en-US" altLang="de-DE" sz="1900" dirty="0" smtClean="0"/>
              <a:t>” </a:t>
            </a:r>
            <a:r>
              <a:rPr lang="en-US" altLang="de-DE" sz="1900" dirty="0" err="1" smtClean="0"/>
              <a:t>Kryptografie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ausgelegt</a:t>
            </a:r>
            <a:endParaRPr lang="en-US" altLang="de-DE" sz="1900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sz="1900" dirty="0" smtClean="0"/>
              <a:t>(</a:t>
            </a:r>
            <a:r>
              <a:rPr lang="en-US" altLang="de-DE" sz="1900" dirty="0" err="1" smtClean="0"/>
              <a:t>Langfristig</a:t>
            </a:r>
            <a:r>
              <a:rPr lang="en-US" altLang="de-DE" sz="1900" dirty="0" smtClean="0"/>
              <a:t>) </a:t>
            </a:r>
            <a:r>
              <a:rPr lang="en-US" altLang="de-DE" sz="1900" dirty="0" err="1" smtClean="0"/>
              <a:t>Übliche</a:t>
            </a:r>
            <a:r>
              <a:rPr lang="en-US" altLang="de-DE" sz="1900" dirty="0" smtClean="0"/>
              <a:t> “State-Actor” </a:t>
            </a:r>
            <a:r>
              <a:rPr lang="en-US" altLang="de-DE" sz="1900" dirty="0" err="1" smtClean="0"/>
              <a:t>können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auch</a:t>
            </a:r>
            <a:r>
              <a:rPr lang="en-US" altLang="de-DE" sz="1900" dirty="0" smtClean="0"/>
              <a:t> RIRs </a:t>
            </a:r>
            <a:r>
              <a:rPr lang="en-US" altLang="de-DE" sz="1900" dirty="0" err="1" smtClean="0"/>
              <a:t>kontrollieren</a:t>
            </a:r>
            <a:endParaRPr lang="en-US" altLang="de-DE" sz="1900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17AC04-0038-40E5-BEC3-4D29B0C82418}" type="slidenum">
              <a:rPr lang="de-DE" altLang="x-none" smtClean="0"/>
              <a:pPr>
                <a:defRPr/>
              </a:pPr>
              <a:t>19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7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7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73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73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73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73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Kapitel 4</a:t>
            </a:r>
          </a:p>
        </p:txBody>
      </p:sp>
      <p:sp>
        <p:nvSpPr>
          <p:cNvPr id="14" name="Titel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x-none" dirty="0" smtClean="0"/>
              <a:t>Internet Routing</a:t>
            </a:r>
            <a:br>
              <a:rPr lang="en-US" altLang="x-none" dirty="0" smtClean="0"/>
            </a:br>
            <a:r>
              <a:rPr lang="en-US" altLang="x-none" dirty="0" smtClean="0"/>
              <a:t>(</a:t>
            </a:r>
            <a:r>
              <a:rPr lang="en-US" altLang="x-none" dirty="0" err="1" smtClean="0"/>
              <a:t>anomalieerkennung</a:t>
            </a:r>
            <a:r>
              <a:rPr lang="en-US" altLang="x-none" dirty="0" smtClean="0"/>
              <a:t>)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31. Mai 2021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30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Routing Anomalies – Attack Vectors (II) – RPKI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21AF69-25DE-4B7F-A35B-0E72066AE71D}" type="slidenum">
              <a:rPr lang="de-DE" altLang="x-none" smtClean="0"/>
              <a:pPr>
                <a:defRPr/>
              </a:pPr>
              <a:t>20</a:t>
            </a:fld>
            <a:endParaRPr lang="de-DE" altLang="x-none" dirty="0">
              <a:latin typeface="+mn-lt"/>
            </a:endParaRPr>
          </a:p>
        </p:txBody>
      </p:sp>
      <p:sp>
        <p:nvSpPr>
          <p:cNvPr id="24581" name="Textfeld 2"/>
          <p:cNvSpPr txBox="1">
            <a:spLocks noChangeArrowheads="1"/>
          </p:cNvSpPr>
          <p:nvPr/>
        </p:nvSpPr>
        <p:spPr bwMode="auto">
          <a:xfrm>
            <a:off x="123678" y="6450771"/>
            <a:ext cx="3566840" cy="318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sz="1400" dirty="0" smtClean="0"/>
              <a:t> </a:t>
            </a:r>
            <a:r>
              <a:rPr lang="de-DE" altLang="de-DE" sz="1400" dirty="0"/>
              <a:t>http://rpki-monitor.antd.nist.gov/?p=0&amp;s=1</a:t>
            </a:r>
          </a:p>
        </p:txBody>
      </p:sp>
      <p:pic>
        <p:nvPicPr>
          <p:cNvPr id="10956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5781" y="1728467"/>
            <a:ext cx="8260383" cy="4646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Routing Anomalies – Attack Vectors (II) – RPKI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9E26ED-35AF-4BA1-A58B-9B9C0469A1FF}" type="slidenum">
              <a:rPr lang="de-DE" altLang="x-none" smtClean="0"/>
              <a:pPr>
                <a:defRPr/>
              </a:pPr>
              <a:t>21</a:t>
            </a:fld>
            <a:endParaRPr lang="de-DE" altLang="x-none" dirty="0">
              <a:latin typeface="+mn-lt"/>
            </a:endParaRPr>
          </a:p>
        </p:txBody>
      </p:sp>
      <p:sp>
        <p:nvSpPr>
          <p:cNvPr id="25605" name="Textfeld 2"/>
          <p:cNvSpPr txBox="1">
            <a:spLocks noChangeArrowheads="1"/>
          </p:cNvSpPr>
          <p:nvPr/>
        </p:nvSpPr>
        <p:spPr bwMode="auto">
          <a:xfrm>
            <a:off x="123677" y="6604028"/>
            <a:ext cx="4033313" cy="318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sz="1400" dirty="0" err="1"/>
              <a:t>From</a:t>
            </a:r>
            <a:r>
              <a:rPr lang="de-DE" altLang="de-DE" sz="1400" dirty="0"/>
              <a:t>: http://rpki-monitor.antd.nist.gov/?p=0&amp;s=1</a:t>
            </a:r>
          </a:p>
        </p:txBody>
      </p:sp>
      <p:sp>
        <p:nvSpPr>
          <p:cNvPr id="8" name="Rechteck 7"/>
          <p:cNvSpPr/>
          <p:nvPr/>
        </p:nvSpPr>
        <p:spPr>
          <a:xfrm rot="20184020">
            <a:off x="3756417" y="4024575"/>
            <a:ext cx="5994380" cy="1010743"/>
          </a:xfrm>
          <a:prstGeom prst="rect">
            <a:avLst/>
          </a:prstGeom>
          <a:noFill/>
        </p:spPr>
        <p:txBody>
          <a:bodyPr lIns="101805" tIns="50904" rIns="101805" bIns="50904">
            <a:spAutoFit/>
          </a:bodyPr>
          <a:lstStyle/>
          <a:p>
            <a:pPr algn="ctr">
              <a:defRPr/>
            </a:pPr>
            <a:r>
              <a:rPr lang="de-DE" sz="59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Langsam!!</a:t>
            </a:r>
            <a:endParaRPr lang="de-DE" sz="59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108545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4182" y="1732463"/>
            <a:ext cx="8249136" cy="464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Inhalte</a:t>
            </a:r>
            <a:endParaRPr lang="en-US" dirty="0"/>
          </a:p>
        </p:txBody>
      </p:sp>
      <p:sp>
        <p:nvSpPr>
          <p:cNvPr id="573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en-US" altLang="de-DE" dirty="0" smtClean="0"/>
              <a:t>Border Gateway Protocol</a:t>
            </a:r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Routinganomalien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Angriffsvektoren</a:t>
            </a:r>
            <a:r>
              <a:rPr lang="en-US" altLang="de-DE" dirty="0" smtClean="0"/>
              <a:t> &amp; </a:t>
            </a:r>
            <a:r>
              <a:rPr lang="en-US" altLang="de-DE" dirty="0" err="1" smtClean="0"/>
              <a:t>Angreifermodel</a:t>
            </a: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altLang="de-DE" b="1" dirty="0" smtClean="0"/>
              <a:t>Topological Disorder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Angriffszenario</a:t>
            </a:r>
            <a:r>
              <a:rPr lang="en-US" altLang="de-DE" dirty="0" smtClean="0"/>
              <a:t> “Quantuminsert”</a:t>
            </a:r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altLang="de-DE" dirty="0" smtClean="0"/>
              <a:t>Prefix-Hijacking</a:t>
            </a:r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Analyse</a:t>
            </a:r>
            <a:r>
              <a:rPr lang="en-US" altLang="de-DE" dirty="0" smtClean="0"/>
              <a:t> von </a:t>
            </a:r>
            <a:r>
              <a:rPr lang="en-US" altLang="de-DE" dirty="0" err="1" smtClean="0"/>
              <a:t>Routinganomalien</a:t>
            </a:r>
            <a:endParaRPr lang="en-US" alt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EC28CD-0FB1-47E1-9B3B-AA7A8CC16860}" type="slidenum">
              <a:rPr lang="de-DE" altLang="x-none" smtClean="0"/>
              <a:pPr>
                <a:defRPr/>
              </a:pPr>
              <a:t>22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7391" y="1282041"/>
            <a:ext cx="9964848" cy="493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Topology-Disorder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F800FD-273E-4FDB-8944-5BDFAD66632E}" type="slidenum">
              <a:rPr lang="de-DE" altLang="x-none" smtClean="0"/>
              <a:pPr>
                <a:defRPr/>
              </a:pPr>
              <a:t>23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Topology-Disorder</a:t>
            </a:r>
            <a:endParaRPr lang="en-US" dirty="0"/>
          </a:p>
        </p:txBody>
      </p:sp>
      <p:sp>
        <p:nvSpPr>
          <p:cNvPr id="28674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de-DE" dirty="0" err="1" smtClean="0"/>
              <a:t>Annahme</a:t>
            </a:r>
            <a:r>
              <a:rPr lang="en-US" altLang="de-DE" dirty="0" smtClean="0"/>
              <a:t>: AS 15157 </a:t>
            </a:r>
            <a:r>
              <a:rPr lang="en-US" altLang="de-DE" dirty="0" err="1" smtClean="0"/>
              <a:t>ist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Angreifer</a:t>
            </a:r>
            <a:r>
              <a:rPr lang="en-US" altLang="de-DE" dirty="0" smtClean="0"/>
              <a:t> (und </a:t>
            </a:r>
            <a:r>
              <a:rPr lang="en-US" altLang="de-DE" dirty="0" err="1" smtClean="0"/>
              <a:t>möchte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Datenverkehr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abgreifen</a:t>
            </a:r>
            <a:r>
              <a:rPr lang="en-US" altLang="de-DE" dirty="0" smtClean="0"/>
              <a:t>)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B08846-0D1B-46C0-9795-F35A906B9D21}" type="slidenum">
              <a:rPr lang="de-DE" altLang="x-none" smtClean="0"/>
              <a:pPr>
                <a:defRPr/>
              </a:pPr>
              <a:t>24</a:t>
            </a:fld>
            <a:endParaRPr lang="de-DE" altLang="x-none" dirty="0">
              <a:latin typeface="+mn-lt"/>
            </a:endParaRPr>
          </a:p>
        </p:txBody>
      </p:sp>
      <p:pic>
        <p:nvPicPr>
          <p:cNvPr id="2867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2839" y="3196599"/>
            <a:ext cx="9752057" cy="309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Topology-Disorder</a:t>
            </a:r>
            <a:endParaRPr lang="en-US" dirty="0"/>
          </a:p>
        </p:txBody>
      </p:sp>
      <p:sp>
        <p:nvSpPr>
          <p:cNvPr id="29698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de-DE" dirty="0" err="1" smtClean="0"/>
              <a:t>Annahme</a:t>
            </a:r>
            <a:r>
              <a:rPr lang="en-US" altLang="de-DE" dirty="0" smtClean="0"/>
              <a:t>: AS 15157 </a:t>
            </a:r>
            <a:r>
              <a:rPr lang="en-US" altLang="de-DE" dirty="0" err="1" smtClean="0"/>
              <a:t>ist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Angreifer</a:t>
            </a:r>
            <a:r>
              <a:rPr lang="en-US" altLang="de-DE" dirty="0" smtClean="0"/>
              <a:t> (and </a:t>
            </a:r>
            <a:r>
              <a:rPr lang="en-US" altLang="de-DE" dirty="0" err="1" smtClean="0"/>
              <a:t>möchte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Datenverkehr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abgreifen</a:t>
            </a:r>
            <a:r>
              <a:rPr lang="en-US" altLang="de-DE" dirty="0" smtClean="0"/>
              <a:t>)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70A79D-5880-41F8-B1EF-BC1F7FD48E64}" type="slidenum">
              <a:rPr lang="de-DE" altLang="x-none" smtClean="0"/>
              <a:pPr>
                <a:defRPr/>
              </a:pPr>
              <a:t>25</a:t>
            </a:fld>
            <a:endParaRPr lang="de-DE" altLang="x-none" dirty="0">
              <a:latin typeface="+mn-lt"/>
            </a:endParaRPr>
          </a:p>
        </p:txBody>
      </p:sp>
      <p:pic>
        <p:nvPicPr>
          <p:cNvPr id="2970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678" y="3210198"/>
            <a:ext cx="9961211" cy="3084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Topology-Disorder</a:t>
            </a:r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err="1" smtClean="0"/>
              <a:t>Varianten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Pfadmanipulation</a:t>
            </a:r>
            <a:r>
              <a:rPr lang="en-US" altLang="de-DE" dirty="0" smtClean="0"/>
              <a:t> in </a:t>
            </a:r>
            <a:r>
              <a:rPr lang="en-US" altLang="de-DE" dirty="0" err="1" smtClean="0"/>
              <a:t>einem</a:t>
            </a:r>
            <a:r>
              <a:rPr lang="en-US" altLang="de-DE" dirty="0" smtClean="0"/>
              <a:t> Announcement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Pfad-Verkürzung</a:t>
            </a:r>
            <a:r>
              <a:rPr lang="en-US" altLang="de-DE" dirty="0" smtClean="0"/>
              <a:t> / </a:t>
            </a:r>
            <a:r>
              <a:rPr lang="en-US" altLang="de-DE" dirty="0" err="1" smtClean="0"/>
              <a:t>Entfernte</a:t>
            </a:r>
            <a:r>
              <a:rPr lang="en-US" altLang="de-DE" dirty="0" smtClean="0"/>
              <a:t> AS hops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Führt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zu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kürzeren</a:t>
            </a:r>
            <a:r>
              <a:rPr lang="en-US" altLang="de-DE" dirty="0" smtClean="0"/>
              <a:t> AS-</a:t>
            </a:r>
            <a:r>
              <a:rPr lang="en-US" altLang="de-DE" dirty="0" err="1" smtClean="0"/>
              <a:t>Pfaden</a:t>
            </a:r>
            <a:r>
              <a:rPr lang="en-US" altLang="de-DE" dirty="0" smtClean="0"/>
              <a:t> (</a:t>
            </a:r>
            <a:r>
              <a:rPr lang="en-US" altLang="de-DE" dirty="0" err="1" smtClean="0"/>
              <a:t>im</a:t>
            </a:r>
            <a:r>
              <a:rPr lang="en-US" altLang="de-DE" dirty="0" smtClean="0"/>
              <a:t> Announcement)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Opfer</a:t>
            </a:r>
            <a:r>
              <a:rPr lang="en-US" altLang="de-DE" dirty="0" smtClean="0"/>
              <a:t>-AS </a:t>
            </a:r>
            <a:r>
              <a:rPr lang="en-US" altLang="de-DE" dirty="0" err="1" smtClean="0"/>
              <a:t>folgen</a:t>
            </a:r>
            <a:r>
              <a:rPr lang="en-US" altLang="de-DE" dirty="0" smtClean="0"/>
              <a:t> (</a:t>
            </a:r>
            <a:r>
              <a:rPr lang="en-US" altLang="de-DE" dirty="0" err="1" smtClean="0"/>
              <a:t>wahrscheinlich</a:t>
            </a:r>
            <a:r>
              <a:rPr lang="en-US" altLang="de-DE" dirty="0" smtClean="0"/>
              <a:t>) </a:t>
            </a:r>
            <a:r>
              <a:rPr lang="en-US" altLang="de-DE" dirty="0" err="1" smtClean="0"/>
              <a:t>dem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kürzeren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Pfad</a:t>
            </a:r>
            <a:endParaRPr lang="en-US" altLang="de-DE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Angreifer</a:t>
            </a:r>
            <a:r>
              <a:rPr lang="en-US" altLang="de-DE" dirty="0" smtClean="0"/>
              <a:t>-AS </a:t>
            </a:r>
            <a:r>
              <a:rPr lang="en-US" altLang="de-DE" dirty="0" err="1" smtClean="0"/>
              <a:t>ist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im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Pfad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als</a:t>
            </a:r>
            <a:r>
              <a:rPr lang="en-US" altLang="de-DE" dirty="0" smtClean="0"/>
              <a:t> “Man-in-the-Middle”</a:t>
            </a:r>
          </a:p>
          <a:p>
            <a:pPr lvl="2">
              <a:buFont typeface="Wingdings" pitchFamily="2" charset="2"/>
              <a:buChar char="§"/>
              <a:defRPr/>
            </a:pPr>
            <a:endParaRPr lang="en-US" altLang="de-DE" dirty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Pfad-Verlängerung</a:t>
            </a:r>
            <a:endParaRPr lang="en-US" altLang="de-DE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Führt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zu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längeren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Pfaden</a:t>
            </a:r>
            <a:r>
              <a:rPr lang="en-US" altLang="de-DE" dirty="0" smtClean="0"/>
              <a:t> (</a:t>
            </a:r>
            <a:r>
              <a:rPr lang="en-US" altLang="de-DE" dirty="0" err="1" smtClean="0"/>
              <a:t>im</a:t>
            </a:r>
            <a:r>
              <a:rPr lang="en-US" altLang="de-DE" dirty="0" smtClean="0"/>
              <a:t> Announcement)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Opfer</a:t>
            </a:r>
            <a:r>
              <a:rPr lang="en-US" altLang="de-DE" dirty="0" smtClean="0"/>
              <a:t>-AS </a:t>
            </a:r>
            <a:r>
              <a:rPr lang="en-US" altLang="de-DE" dirty="0" err="1" smtClean="0"/>
              <a:t>folgen</a:t>
            </a:r>
            <a:r>
              <a:rPr lang="en-US" altLang="de-DE" dirty="0" smtClean="0"/>
              <a:t> (</a:t>
            </a:r>
            <a:r>
              <a:rPr lang="en-US" altLang="de-DE" dirty="0" err="1" smtClean="0"/>
              <a:t>wahrscheinlich</a:t>
            </a:r>
            <a:r>
              <a:rPr lang="en-US" altLang="de-DE" dirty="0" smtClean="0"/>
              <a:t>) </a:t>
            </a:r>
            <a:r>
              <a:rPr lang="en-US" altLang="de-DE" dirty="0" err="1" smtClean="0"/>
              <a:t>einem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anderen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Pfad</a:t>
            </a:r>
            <a:endParaRPr lang="en-US" altLang="de-DE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Angreifer</a:t>
            </a:r>
            <a:r>
              <a:rPr lang="en-US" altLang="de-DE" dirty="0" smtClean="0"/>
              <a:t>-AS </a:t>
            </a:r>
            <a:r>
              <a:rPr lang="en-US" altLang="de-DE" dirty="0" err="1" smtClean="0"/>
              <a:t>benötigt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Komplizen</a:t>
            </a:r>
            <a:r>
              <a:rPr lang="en-US" altLang="de-DE" dirty="0" smtClean="0"/>
              <a:t> auf </a:t>
            </a:r>
            <a:r>
              <a:rPr lang="en-US" altLang="de-DE" dirty="0" err="1" smtClean="0"/>
              <a:t>dem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dann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gewählten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Pfad</a:t>
            </a:r>
            <a:endParaRPr lang="en-US" altLang="de-DE" dirty="0" smtClean="0"/>
          </a:p>
          <a:p>
            <a:pPr lvl="3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Diese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Technik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wird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auch</a:t>
            </a:r>
            <a:r>
              <a:rPr lang="en-US" altLang="de-DE" dirty="0" smtClean="0"/>
              <a:t> von AS </a:t>
            </a:r>
            <a:r>
              <a:rPr lang="en-US" altLang="de-DE" dirty="0" err="1" smtClean="0"/>
              <a:t>genutzt</a:t>
            </a:r>
            <a:r>
              <a:rPr lang="en-US" altLang="de-DE" dirty="0" smtClean="0"/>
              <a:t>, um </a:t>
            </a:r>
            <a:r>
              <a:rPr lang="en-US" altLang="de-DE" dirty="0" err="1" smtClean="0"/>
              <a:t>Datenverkehr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fernzuhalten</a:t>
            </a:r>
            <a:endParaRPr lang="en-US" alt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9A7E61-257B-456D-ABEE-FCA25C25803E}" type="slidenum">
              <a:rPr lang="de-DE" altLang="x-none" smtClean="0"/>
              <a:pPr>
                <a:defRPr/>
              </a:pPr>
              <a:t>26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Topology-Disorder</a:t>
            </a:r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err="1" smtClean="0"/>
              <a:t>Varianten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Pfadmanipulation</a:t>
            </a:r>
            <a:r>
              <a:rPr lang="en-US" altLang="de-DE" dirty="0" smtClean="0"/>
              <a:t> in </a:t>
            </a:r>
            <a:r>
              <a:rPr lang="en-US" altLang="de-DE" dirty="0" err="1" smtClean="0"/>
              <a:t>einem</a:t>
            </a:r>
            <a:r>
              <a:rPr lang="en-US" altLang="de-DE" dirty="0" smtClean="0"/>
              <a:t> Announcement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AS-Hop-</a:t>
            </a:r>
            <a:r>
              <a:rPr lang="en-US" altLang="de-DE" dirty="0" err="1" smtClean="0"/>
              <a:t>Tausch</a:t>
            </a:r>
            <a:endParaRPr lang="en-US" altLang="de-DE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Austausch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eines</a:t>
            </a:r>
            <a:r>
              <a:rPr lang="en-US" altLang="de-DE" dirty="0" smtClean="0"/>
              <a:t> AS </a:t>
            </a:r>
            <a:r>
              <a:rPr lang="en-US" altLang="de-DE" dirty="0" err="1" smtClean="0"/>
              <a:t>im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Pfad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mit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einem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anderen</a:t>
            </a:r>
            <a:r>
              <a:rPr lang="en-US" altLang="de-DE" dirty="0" smtClean="0"/>
              <a:t> AS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Kann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Datenverkehr</a:t>
            </a:r>
            <a:r>
              <a:rPr lang="en-US" altLang="de-DE" dirty="0" smtClean="0"/>
              <a:t> auf </a:t>
            </a:r>
            <a:r>
              <a:rPr lang="en-US" altLang="de-DE" dirty="0" err="1" smtClean="0"/>
              <a:t>einen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bestimmten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Pfad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führen</a:t>
            </a:r>
            <a:r>
              <a:rPr lang="en-US" altLang="de-DE" dirty="0" smtClean="0"/>
              <a:t> (</a:t>
            </a:r>
            <a:r>
              <a:rPr lang="en-US" altLang="de-DE" dirty="0" err="1" smtClean="0"/>
              <a:t>wegen</a:t>
            </a:r>
            <a:r>
              <a:rPr lang="en-US" altLang="de-DE" dirty="0" smtClean="0"/>
              <a:t> Policies)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Möglicherweise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weniger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Auffällig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als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Pfad-Verkürzung</a:t>
            </a:r>
            <a:endParaRPr lang="en-US" alt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9A7E61-257B-456D-ABEE-FCA25C25803E}" type="slidenum">
              <a:rPr lang="de-DE" altLang="x-none" smtClean="0"/>
              <a:pPr>
                <a:defRPr/>
              </a:pPr>
              <a:t>27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Topology-Disorder - </a:t>
            </a:r>
            <a:r>
              <a:rPr lang="en-US" dirty="0" err="1" smtClean="0"/>
              <a:t>Exkurs</a:t>
            </a:r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de-DE" dirty="0" err="1" smtClean="0"/>
              <a:t>Annahme</a:t>
            </a:r>
            <a:r>
              <a:rPr lang="en-US" altLang="de-DE" dirty="0" smtClean="0"/>
              <a:t>: AS 15157 </a:t>
            </a:r>
            <a:r>
              <a:rPr lang="en-US" altLang="de-DE" dirty="0" err="1" smtClean="0"/>
              <a:t>ist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Angreifer</a:t>
            </a:r>
            <a:r>
              <a:rPr lang="en-US" altLang="de-DE" dirty="0" smtClean="0"/>
              <a:t> (und </a:t>
            </a:r>
            <a:r>
              <a:rPr lang="en-US" altLang="de-DE" dirty="0" err="1" smtClean="0"/>
              <a:t>möchte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Datenverkehr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abgreifen</a:t>
            </a:r>
            <a:r>
              <a:rPr lang="en-US" altLang="de-DE" dirty="0" smtClean="0"/>
              <a:t>)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Ist</a:t>
            </a:r>
            <a:r>
              <a:rPr lang="en-US" altLang="de-DE" dirty="0" smtClean="0"/>
              <a:t> dies </a:t>
            </a:r>
            <a:r>
              <a:rPr lang="en-US" altLang="de-DE" dirty="0" err="1" smtClean="0"/>
              <a:t>ein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realistisches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Szenario</a:t>
            </a:r>
            <a:r>
              <a:rPr lang="en-US" altLang="de-DE" dirty="0" smtClean="0"/>
              <a:t> (= </a:t>
            </a:r>
            <a:r>
              <a:rPr lang="en-US" altLang="de-DE" dirty="0" err="1" smtClean="0"/>
              <a:t>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echte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Bedrohung</a:t>
            </a:r>
            <a:r>
              <a:rPr lang="en-US" altLang="de-DE" dirty="0" smtClean="0"/>
              <a:t>)?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ACFBCE-153C-433C-9BAB-495A105610CA}" type="slidenum">
              <a:rPr lang="de-DE" altLang="x-none" smtClean="0"/>
              <a:pPr>
                <a:defRPr/>
              </a:pPr>
              <a:t>28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Topology-Disorder - </a:t>
            </a:r>
            <a:r>
              <a:rPr lang="en-US" dirty="0" err="1" smtClean="0"/>
              <a:t>Exkurs</a:t>
            </a:r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de-DE" dirty="0" smtClean="0"/>
              <a:t>Assume AS 15157 is evil (and would like to attract traffic to it)</a:t>
            </a:r>
          </a:p>
          <a:p>
            <a:pPr lvl="1">
              <a:defRPr/>
            </a:pPr>
            <a:r>
              <a:rPr lang="en-US" altLang="de-DE" dirty="0" smtClean="0"/>
              <a:t>Is this scenario relevant (= a real threat)?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A23883-208B-4054-9A3A-F07C7F7EF1B7}" type="slidenum">
              <a:rPr lang="de-DE" altLang="x-none" smtClean="0"/>
              <a:pPr>
                <a:defRPr/>
              </a:pPr>
              <a:t>29</a:t>
            </a:fld>
            <a:endParaRPr lang="de-DE" altLang="x-none" dirty="0">
              <a:latin typeface="+mn-lt"/>
            </a:endParaRPr>
          </a:p>
        </p:txBody>
      </p:sp>
      <p:pic>
        <p:nvPicPr>
          <p:cNvPr id="3277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1921" y="1651008"/>
            <a:ext cx="9733869" cy="5260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774" name="Textfeld 2"/>
          <p:cNvSpPr txBox="1">
            <a:spLocks noChangeArrowheads="1"/>
          </p:cNvSpPr>
          <p:nvPr/>
        </p:nvSpPr>
        <p:spPr bwMode="auto">
          <a:xfrm>
            <a:off x="2000612" y="5755573"/>
            <a:ext cx="829808" cy="37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dirty="0" err="1"/>
              <a:t>Victim</a:t>
            </a:r>
            <a:endParaRPr lang="de-DE" altLang="de-DE" dirty="0"/>
          </a:p>
        </p:txBody>
      </p:sp>
      <p:sp>
        <p:nvSpPr>
          <p:cNvPr id="32775" name="Textfeld 5"/>
          <p:cNvSpPr txBox="1">
            <a:spLocks noChangeArrowheads="1"/>
          </p:cNvSpPr>
          <p:nvPr/>
        </p:nvSpPr>
        <p:spPr bwMode="auto">
          <a:xfrm>
            <a:off x="8042448" y="2361742"/>
            <a:ext cx="1317121" cy="37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dirty="0"/>
              <a:t>Webserver</a:t>
            </a:r>
          </a:p>
        </p:txBody>
      </p:sp>
      <p:sp>
        <p:nvSpPr>
          <p:cNvPr id="32776" name="Textfeld 8"/>
          <p:cNvSpPr txBox="1">
            <a:spLocks noChangeArrowheads="1"/>
          </p:cNvSpPr>
          <p:nvPr/>
        </p:nvSpPr>
        <p:spPr bwMode="auto">
          <a:xfrm>
            <a:off x="8373456" y="3849518"/>
            <a:ext cx="1317121" cy="37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dirty="0"/>
              <a:t>Webserver</a:t>
            </a:r>
          </a:p>
        </p:txBody>
      </p:sp>
      <p:sp>
        <p:nvSpPr>
          <p:cNvPr id="32777" name="Textfeld 6"/>
          <p:cNvSpPr txBox="1">
            <a:spLocks noChangeArrowheads="1"/>
          </p:cNvSpPr>
          <p:nvPr/>
        </p:nvSpPr>
        <p:spPr bwMode="auto">
          <a:xfrm>
            <a:off x="2161288" y="2014875"/>
            <a:ext cx="2116378" cy="65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pPr algn="r"/>
            <a:r>
              <a:rPr lang="de-DE" altLang="de-DE" dirty="0" err="1"/>
              <a:t>Attacker</a:t>
            </a:r>
            <a:r>
              <a:rPr lang="de-DE" altLang="de-DE" dirty="0"/>
              <a:t> </a:t>
            </a:r>
            <a:r>
              <a:rPr lang="de-DE" altLang="de-DE" dirty="0" err="1"/>
              <a:t>controlled</a:t>
            </a:r>
            <a:endParaRPr lang="de-DE" altLang="de-DE" dirty="0"/>
          </a:p>
          <a:p>
            <a:pPr algn="r"/>
            <a:r>
              <a:rPr lang="de-DE" altLang="de-DE" dirty="0"/>
              <a:t>Webserver</a:t>
            </a:r>
          </a:p>
        </p:txBody>
      </p:sp>
      <p:sp>
        <p:nvSpPr>
          <p:cNvPr id="32778" name="Textfeld 9"/>
          <p:cNvSpPr txBox="1">
            <a:spLocks noChangeArrowheads="1"/>
          </p:cNvSpPr>
          <p:nvPr/>
        </p:nvSpPr>
        <p:spPr bwMode="auto">
          <a:xfrm>
            <a:off x="7540476" y="5138356"/>
            <a:ext cx="2039434" cy="65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dirty="0" err="1"/>
              <a:t>Attacker</a:t>
            </a:r>
            <a:endParaRPr lang="de-DE" altLang="de-DE" dirty="0"/>
          </a:p>
          <a:p>
            <a:r>
              <a:rPr lang="de-DE" altLang="de-DE" dirty="0"/>
              <a:t>„Man-on-</a:t>
            </a:r>
            <a:r>
              <a:rPr lang="de-DE" altLang="de-DE" dirty="0" err="1"/>
              <a:t>the</a:t>
            </a:r>
            <a:r>
              <a:rPr lang="de-DE" altLang="de-DE" dirty="0"/>
              <a:t>-</a:t>
            </a:r>
            <a:r>
              <a:rPr lang="de-DE" altLang="de-DE" dirty="0" err="1"/>
              <a:t>side</a:t>
            </a:r>
            <a:r>
              <a:rPr lang="de-DE" altLang="de-DE" dirty="0"/>
              <a:t>“</a:t>
            </a:r>
          </a:p>
        </p:txBody>
      </p:sp>
      <p:sp>
        <p:nvSpPr>
          <p:cNvPr id="32779" name="Textfeld 10"/>
          <p:cNvSpPr txBox="1">
            <a:spLocks noChangeArrowheads="1"/>
          </p:cNvSpPr>
          <p:nvPr/>
        </p:nvSpPr>
        <p:spPr bwMode="auto">
          <a:xfrm>
            <a:off x="3093670" y="3179592"/>
            <a:ext cx="2000962" cy="37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dirty="0" err="1"/>
              <a:t>Adversary</a:t>
            </a:r>
            <a:r>
              <a:rPr lang="de-DE" altLang="de-DE" dirty="0"/>
              <a:t> Router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Inhalte</a:t>
            </a:r>
            <a:endParaRPr lang="en-US" dirty="0"/>
          </a:p>
        </p:txBody>
      </p:sp>
      <p:sp>
        <p:nvSpPr>
          <p:cNvPr id="573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en-US" altLang="de-DE" b="1" dirty="0" smtClean="0"/>
              <a:t>Border Gateway Protocol</a:t>
            </a:r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Routinganomalien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Angriffsvektoren</a:t>
            </a:r>
            <a:r>
              <a:rPr lang="en-US" altLang="de-DE" dirty="0" smtClean="0"/>
              <a:t> &amp; </a:t>
            </a:r>
            <a:r>
              <a:rPr lang="en-US" altLang="de-DE" dirty="0" err="1" smtClean="0"/>
              <a:t>Angreifermodel</a:t>
            </a: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altLang="de-DE" dirty="0" smtClean="0"/>
              <a:t>Topological Disorder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Angriffszenario</a:t>
            </a:r>
            <a:r>
              <a:rPr lang="en-US" altLang="de-DE" dirty="0" smtClean="0"/>
              <a:t> “Quantuminsert”</a:t>
            </a:r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altLang="de-DE" dirty="0" smtClean="0"/>
              <a:t>Prefix-Hijacking</a:t>
            </a:r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Analyse</a:t>
            </a:r>
            <a:r>
              <a:rPr lang="en-US" altLang="de-DE" dirty="0" smtClean="0"/>
              <a:t> von </a:t>
            </a:r>
            <a:r>
              <a:rPr lang="en-US" altLang="de-DE" dirty="0" err="1" smtClean="0"/>
              <a:t>Routinganomalien</a:t>
            </a:r>
            <a:endParaRPr lang="en-US" alt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EC28CD-0FB1-47E1-9B3B-AA7A8CC16860}" type="slidenum">
              <a:rPr lang="de-DE" altLang="x-none" smtClean="0"/>
              <a:pPr>
                <a:defRPr/>
              </a:pPr>
              <a:t>3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Topology-Disorder - </a:t>
            </a:r>
            <a:r>
              <a:rPr lang="en-US" dirty="0" err="1" smtClean="0"/>
              <a:t>Exkurs</a:t>
            </a:r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de-DE" dirty="0" smtClean="0"/>
              <a:t>Assume AS 15157 is evil (and would like to attract traffic to it)</a:t>
            </a:r>
          </a:p>
          <a:p>
            <a:pPr lvl="1">
              <a:defRPr/>
            </a:pPr>
            <a:r>
              <a:rPr lang="en-US" altLang="de-DE" dirty="0" smtClean="0"/>
              <a:t>Is this scenario relevant (= a real threat)?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E844C4-5856-4FCB-B8A6-55980DD4283E}" type="slidenum">
              <a:rPr lang="de-DE" altLang="x-none" smtClean="0"/>
              <a:pPr>
                <a:defRPr/>
              </a:pPr>
              <a:t>30</a:t>
            </a:fld>
            <a:endParaRPr lang="de-DE" altLang="x-none" dirty="0">
              <a:latin typeface="+mn-lt"/>
            </a:endParaRPr>
          </a:p>
        </p:txBody>
      </p:sp>
      <p:pic>
        <p:nvPicPr>
          <p:cNvPr id="3379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1921" y="1651008"/>
            <a:ext cx="9733869" cy="5260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798" name="Textfeld 2"/>
          <p:cNvSpPr txBox="1">
            <a:spLocks noChangeArrowheads="1"/>
          </p:cNvSpPr>
          <p:nvPr/>
        </p:nvSpPr>
        <p:spPr bwMode="auto">
          <a:xfrm>
            <a:off x="2000612" y="5755573"/>
            <a:ext cx="829808" cy="37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dirty="0" err="1"/>
              <a:t>Victim</a:t>
            </a:r>
            <a:endParaRPr lang="de-DE" altLang="de-DE" dirty="0"/>
          </a:p>
        </p:txBody>
      </p:sp>
      <p:sp>
        <p:nvSpPr>
          <p:cNvPr id="33799" name="Textfeld 5"/>
          <p:cNvSpPr txBox="1">
            <a:spLocks noChangeArrowheads="1"/>
          </p:cNvSpPr>
          <p:nvPr/>
        </p:nvSpPr>
        <p:spPr bwMode="auto">
          <a:xfrm>
            <a:off x="8042448" y="2361742"/>
            <a:ext cx="1317121" cy="37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dirty="0"/>
              <a:t>Webserver</a:t>
            </a:r>
          </a:p>
        </p:txBody>
      </p:sp>
      <p:sp>
        <p:nvSpPr>
          <p:cNvPr id="33800" name="Textfeld 8"/>
          <p:cNvSpPr txBox="1">
            <a:spLocks noChangeArrowheads="1"/>
          </p:cNvSpPr>
          <p:nvPr/>
        </p:nvSpPr>
        <p:spPr bwMode="auto">
          <a:xfrm>
            <a:off x="8373456" y="3849518"/>
            <a:ext cx="1317121" cy="37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dirty="0"/>
              <a:t>Webserver</a:t>
            </a:r>
          </a:p>
        </p:txBody>
      </p:sp>
      <p:sp>
        <p:nvSpPr>
          <p:cNvPr id="33801" name="Textfeld 6"/>
          <p:cNvSpPr txBox="1">
            <a:spLocks noChangeArrowheads="1"/>
          </p:cNvSpPr>
          <p:nvPr/>
        </p:nvSpPr>
        <p:spPr bwMode="auto">
          <a:xfrm>
            <a:off x="2161288" y="2014875"/>
            <a:ext cx="2116378" cy="65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pPr algn="r"/>
            <a:r>
              <a:rPr lang="de-DE" altLang="de-DE" dirty="0" err="1"/>
              <a:t>Attacker</a:t>
            </a:r>
            <a:r>
              <a:rPr lang="de-DE" altLang="de-DE" dirty="0"/>
              <a:t> </a:t>
            </a:r>
            <a:r>
              <a:rPr lang="de-DE" altLang="de-DE" dirty="0" err="1"/>
              <a:t>controlled</a:t>
            </a:r>
            <a:endParaRPr lang="de-DE" altLang="de-DE" dirty="0"/>
          </a:p>
          <a:p>
            <a:pPr algn="r"/>
            <a:r>
              <a:rPr lang="de-DE" altLang="de-DE" dirty="0"/>
              <a:t>Webserver</a:t>
            </a:r>
          </a:p>
        </p:txBody>
      </p:sp>
      <p:sp>
        <p:nvSpPr>
          <p:cNvPr id="33802" name="Textfeld 9"/>
          <p:cNvSpPr txBox="1">
            <a:spLocks noChangeArrowheads="1"/>
          </p:cNvSpPr>
          <p:nvPr/>
        </p:nvSpPr>
        <p:spPr bwMode="auto">
          <a:xfrm>
            <a:off x="7540476" y="5138356"/>
            <a:ext cx="2039434" cy="65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dirty="0" err="1"/>
              <a:t>Attacker</a:t>
            </a:r>
            <a:endParaRPr lang="de-DE" altLang="de-DE" dirty="0"/>
          </a:p>
          <a:p>
            <a:r>
              <a:rPr lang="de-DE" altLang="de-DE" dirty="0"/>
              <a:t>„Man-on-</a:t>
            </a:r>
            <a:r>
              <a:rPr lang="de-DE" altLang="de-DE" dirty="0" err="1"/>
              <a:t>the</a:t>
            </a:r>
            <a:r>
              <a:rPr lang="de-DE" altLang="de-DE" dirty="0"/>
              <a:t>-</a:t>
            </a:r>
            <a:r>
              <a:rPr lang="de-DE" altLang="de-DE" dirty="0" err="1"/>
              <a:t>side</a:t>
            </a:r>
            <a:r>
              <a:rPr lang="de-DE" altLang="de-DE" dirty="0"/>
              <a:t>“</a:t>
            </a:r>
          </a:p>
        </p:txBody>
      </p:sp>
      <p:sp>
        <p:nvSpPr>
          <p:cNvPr id="33803" name="Textfeld 10"/>
          <p:cNvSpPr txBox="1">
            <a:spLocks noChangeArrowheads="1"/>
          </p:cNvSpPr>
          <p:nvPr/>
        </p:nvSpPr>
        <p:spPr bwMode="auto">
          <a:xfrm>
            <a:off x="3093670" y="3179592"/>
            <a:ext cx="2000962" cy="37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dirty="0" err="1"/>
              <a:t>Adversary</a:t>
            </a:r>
            <a:r>
              <a:rPr lang="de-DE" altLang="de-DE" dirty="0"/>
              <a:t> Router</a:t>
            </a:r>
          </a:p>
        </p:txBody>
      </p:sp>
      <p:sp>
        <p:nvSpPr>
          <p:cNvPr id="33804" name="Textfeld 11"/>
          <p:cNvSpPr txBox="1">
            <a:spLocks noChangeArrowheads="1"/>
          </p:cNvSpPr>
          <p:nvPr/>
        </p:nvSpPr>
        <p:spPr bwMode="auto">
          <a:xfrm>
            <a:off x="1443541" y="3179589"/>
            <a:ext cx="7543184" cy="71835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sz="4000" dirty="0" smtClean="0">
                <a:solidFill>
                  <a:srgbClr val="FF0000"/>
                </a:solidFill>
              </a:rPr>
              <a:t>Angriff ermöglicht TCP-Spoofing</a:t>
            </a:r>
            <a:endParaRPr lang="de-DE" altLang="de-DE" sz="4000" dirty="0">
              <a:solidFill>
                <a:srgbClr val="FF0000"/>
              </a:solidFill>
            </a:endParaRPr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380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38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38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0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Routing Anomalies – Topology Disorder - </a:t>
            </a:r>
            <a:r>
              <a:rPr lang="en-US" dirty="0" err="1" smtClean="0"/>
              <a:t>Exkurs</a:t>
            </a:r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de-DE" dirty="0" smtClean="0"/>
              <a:t>Assume AS 15157 is evil (and would like to attract traffic to it)</a:t>
            </a:r>
          </a:p>
          <a:p>
            <a:pPr lvl="1">
              <a:defRPr/>
            </a:pPr>
            <a:r>
              <a:rPr lang="en-US" altLang="de-DE" dirty="0" smtClean="0"/>
              <a:t>Is this scenario relevant (= a real threat)?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492077-8F20-40AB-81CF-0105DE72C823}" type="slidenum">
              <a:rPr lang="de-DE" altLang="x-none" smtClean="0"/>
              <a:pPr>
                <a:defRPr/>
              </a:pPr>
              <a:t>31</a:t>
            </a:fld>
            <a:endParaRPr lang="de-DE" altLang="x-none" dirty="0">
              <a:latin typeface="+mn-lt"/>
            </a:endParaRPr>
          </a:p>
        </p:txBody>
      </p:sp>
      <p:pic>
        <p:nvPicPr>
          <p:cNvPr id="3482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1921" y="1651008"/>
            <a:ext cx="9733869" cy="5260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822" name="Textfeld 2"/>
          <p:cNvSpPr txBox="1">
            <a:spLocks noChangeArrowheads="1"/>
          </p:cNvSpPr>
          <p:nvPr/>
        </p:nvSpPr>
        <p:spPr bwMode="auto">
          <a:xfrm>
            <a:off x="2000612" y="5755573"/>
            <a:ext cx="829808" cy="37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dirty="0" err="1"/>
              <a:t>Victim</a:t>
            </a:r>
            <a:endParaRPr lang="de-DE" altLang="de-DE" dirty="0"/>
          </a:p>
        </p:txBody>
      </p:sp>
      <p:sp>
        <p:nvSpPr>
          <p:cNvPr id="34823" name="Textfeld 5"/>
          <p:cNvSpPr txBox="1">
            <a:spLocks noChangeArrowheads="1"/>
          </p:cNvSpPr>
          <p:nvPr/>
        </p:nvSpPr>
        <p:spPr bwMode="auto">
          <a:xfrm>
            <a:off x="8042448" y="2361742"/>
            <a:ext cx="1317121" cy="37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dirty="0"/>
              <a:t>Webserver</a:t>
            </a:r>
          </a:p>
        </p:txBody>
      </p:sp>
      <p:sp>
        <p:nvSpPr>
          <p:cNvPr id="34824" name="Textfeld 8"/>
          <p:cNvSpPr txBox="1">
            <a:spLocks noChangeArrowheads="1"/>
          </p:cNvSpPr>
          <p:nvPr/>
        </p:nvSpPr>
        <p:spPr bwMode="auto">
          <a:xfrm>
            <a:off x="8373456" y="3849518"/>
            <a:ext cx="1317121" cy="37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dirty="0"/>
              <a:t>Webserver</a:t>
            </a:r>
          </a:p>
        </p:txBody>
      </p:sp>
      <p:sp>
        <p:nvSpPr>
          <p:cNvPr id="34825" name="Textfeld 6"/>
          <p:cNvSpPr txBox="1">
            <a:spLocks noChangeArrowheads="1"/>
          </p:cNvSpPr>
          <p:nvPr/>
        </p:nvSpPr>
        <p:spPr bwMode="auto">
          <a:xfrm>
            <a:off x="2161288" y="2014875"/>
            <a:ext cx="2116378" cy="65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pPr algn="r"/>
            <a:r>
              <a:rPr lang="de-DE" altLang="de-DE" dirty="0" err="1"/>
              <a:t>Attacker</a:t>
            </a:r>
            <a:r>
              <a:rPr lang="de-DE" altLang="de-DE" dirty="0"/>
              <a:t> </a:t>
            </a:r>
            <a:r>
              <a:rPr lang="de-DE" altLang="de-DE" dirty="0" err="1"/>
              <a:t>controlled</a:t>
            </a:r>
            <a:endParaRPr lang="de-DE" altLang="de-DE" dirty="0"/>
          </a:p>
          <a:p>
            <a:pPr algn="r"/>
            <a:r>
              <a:rPr lang="de-DE" altLang="de-DE" dirty="0"/>
              <a:t>Webserver</a:t>
            </a:r>
          </a:p>
        </p:txBody>
      </p:sp>
      <p:sp>
        <p:nvSpPr>
          <p:cNvPr id="34826" name="Textfeld 9"/>
          <p:cNvSpPr txBox="1">
            <a:spLocks noChangeArrowheads="1"/>
          </p:cNvSpPr>
          <p:nvPr/>
        </p:nvSpPr>
        <p:spPr bwMode="auto">
          <a:xfrm>
            <a:off x="7540476" y="5138356"/>
            <a:ext cx="2039434" cy="65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dirty="0" err="1"/>
              <a:t>Attacker</a:t>
            </a:r>
            <a:endParaRPr lang="de-DE" altLang="de-DE" dirty="0"/>
          </a:p>
          <a:p>
            <a:r>
              <a:rPr lang="de-DE" altLang="de-DE" dirty="0"/>
              <a:t>„Man-on-</a:t>
            </a:r>
            <a:r>
              <a:rPr lang="de-DE" altLang="de-DE" dirty="0" err="1"/>
              <a:t>the</a:t>
            </a:r>
            <a:r>
              <a:rPr lang="de-DE" altLang="de-DE" dirty="0"/>
              <a:t>-</a:t>
            </a:r>
            <a:r>
              <a:rPr lang="de-DE" altLang="de-DE" dirty="0" err="1"/>
              <a:t>side</a:t>
            </a:r>
            <a:r>
              <a:rPr lang="de-DE" altLang="de-DE" dirty="0"/>
              <a:t>“</a:t>
            </a:r>
          </a:p>
        </p:txBody>
      </p:sp>
      <p:sp>
        <p:nvSpPr>
          <p:cNvPr id="34827" name="Textfeld 10"/>
          <p:cNvSpPr txBox="1">
            <a:spLocks noChangeArrowheads="1"/>
          </p:cNvSpPr>
          <p:nvPr/>
        </p:nvSpPr>
        <p:spPr bwMode="auto">
          <a:xfrm>
            <a:off x="3093670" y="3179592"/>
            <a:ext cx="2000962" cy="37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dirty="0" err="1"/>
              <a:t>Adversary</a:t>
            </a:r>
            <a:r>
              <a:rPr lang="de-DE" altLang="de-DE" dirty="0"/>
              <a:t> Router</a:t>
            </a:r>
          </a:p>
        </p:txBody>
      </p:sp>
      <p:sp>
        <p:nvSpPr>
          <p:cNvPr id="34828" name="Textfeld 11"/>
          <p:cNvSpPr txBox="1">
            <a:spLocks noChangeArrowheads="1"/>
          </p:cNvSpPr>
          <p:nvPr/>
        </p:nvSpPr>
        <p:spPr bwMode="auto">
          <a:xfrm>
            <a:off x="1360418" y="3179589"/>
            <a:ext cx="7483873" cy="71835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sz="4000" dirty="0" err="1">
                <a:solidFill>
                  <a:srgbClr val="FF0000"/>
                </a:solidFill>
              </a:rPr>
              <a:t>This</a:t>
            </a:r>
            <a:r>
              <a:rPr lang="de-DE" altLang="de-DE" sz="4000" dirty="0">
                <a:solidFill>
                  <a:srgbClr val="FF0000"/>
                </a:solidFill>
              </a:rPr>
              <a:t> </a:t>
            </a:r>
            <a:r>
              <a:rPr lang="de-DE" altLang="de-DE" sz="4000" dirty="0" err="1">
                <a:solidFill>
                  <a:srgbClr val="FF0000"/>
                </a:solidFill>
              </a:rPr>
              <a:t>attack</a:t>
            </a:r>
            <a:r>
              <a:rPr lang="de-DE" altLang="de-DE" sz="4000" dirty="0">
                <a:solidFill>
                  <a:srgbClr val="FF0000"/>
                </a:solidFill>
              </a:rPr>
              <a:t> </a:t>
            </a:r>
            <a:r>
              <a:rPr lang="de-DE" altLang="de-DE" sz="4000" dirty="0" err="1">
                <a:solidFill>
                  <a:srgbClr val="FF0000"/>
                </a:solidFill>
              </a:rPr>
              <a:t>allows</a:t>
            </a:r>
            <a:r>
              <a:rPr lang="de-DE" altLang="de-DE" sz="4000" dirty="0">
                <a:solidFill>
                  <a:srgbClr val="FF0000"/>
                </a:solidFill>
              </a:rPr>
              <a:t> TCP </a:t>
            </a:r>
            <a:r>
              <a:rPr lang="de-DE" altLang="de-DE" sz="4000" dirty="0" err="1">
                <a:solidFill>
                  <a:srgbClr val="FF0000"/>
                </a:solidFill>
              </a:rPr>
              <a:t>spoofing</a:t>
            </a:r>
            <a:endParaRPr lang="de-DE" altLang="de-DE" sz="4000" dirty="0">
              <a:solidFill>
                <a:srgbClr val="FF0000"/>
              </a:solidFill>
            </a:endParaRPr>
          </a:p>
        </p:txBody>
      </p:sp>
      <p:pic>
        <p:nvPicPr>
          <p:cNvPr id="34829" name="Picture 2" descr="http://cdn2.spiegel.de/images/image-583951-galleryV9-gsy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3678" y="22105"/>
            <a:ext cx="10228565" cy="726714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5" name="Datumsplatzhalt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Topology Disorder - </a:t>
            </a:r>
            <a:r>
              <a:rPr lang="en-US" dirty="0" err="1" smtClean="0"/>
              <a:t>Exkurs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FA6FA8-90AA-4DD9-8F62-39FB1C26F20C}" type="slidenum">
              <a:rPr lang="de-DE" altLang="x-none" smtClean="0"/>
              <a:pPr>
                <a:defRPr/>
              </a:pPr>
              <a:t>32</a:t>
            </a:fld>
            <a:endParaRPr lang="de-DE" altLang="x-none" dirty="0">
              <a:latin typeface="+mn-lt"/>
            </a:endParaRPr>
          </a:p>
        </p:txBody>
      </p:sp>
      <p:pic>
        <p:nvPicPr>
          <p:cNvPr id="3584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1021" y="957284"/>
            <a:ext cx="5361630" cy="5568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Topology Disorder - </a:t>
            </a:r>
            <a:r>
              <a:rPr lang="en-US" dirty="0" err="1" smtClean="0"/>
              <a:t>Exkurs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DB674F-6ABF-41FE-9682-CE50B24C0EC9}" type="slidenum">
              <a:rPr lang="de-DE" altLang="x-none" smtClean="0"/>
              <a:pPr>
                <a:defRPr/>
              </a:pPr>
              <a:t>33</a:t>
            </a:fld>
            <a:endParaRPr lang="de-DE" altLang="x-none" dirty="0">
              <a:latin typeface="+mn-lt"/>
            </a:endParaRPr>
          </a:p>
        </p:txBody>
      </p:sp>
      <p:pic>
        <p:nvPicPr>
          <p:cNvPr id="3686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1021" y="957284"/>
            <a:ext cx="5361630" cy="5568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59603" y="79919"/>
            <a:ext cx="4621406" cy="7063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Topology Disorder - </a:t>
            </a:r>
            <a:r>
              <a:rPr lang="en-US" dirty="0" err="1" smtClean="0"/>
              <a:t>Exkurs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6713D-55B7-4ECF-B917-8F3EC6C79742}" type="slidenum">
              <a:rPr lang="de-DE" altLang="x-none" smtClean="0"/>
              <a:pPr>
                <a:defRPr/>
              </a:pPr>
              <a:t>34</a:t>
            </a:fld>
            <a:endParaRPr lang="de-DE" altLang="x-none" dirty="0">
              <a:latin typeface="+mn-lt"/>
            </a:endParaRPr>
          </a:p>
        </p:txBody>
      </p:sp>
      <p:pic>
        <p:nvPicPr>
          <p:cNvPr id="3789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1021" y="957284"/>
            <a:ext cx="5361630" cy="5568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59603" y="79919"/>
            <a:ext cx="4621406" cy="7063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40442" y="1499679"/>
            <a:ext cx="7595037" cy="4346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Routing Anomalies –</a:t>
            </a:r>
            <a:br>
              <a:rPr lang="en-US" dirty="0" smtClean="0"/>
            </a:br>
            <a:r>
              <a:rPr lang="en-US" dirty="0" smtClean="0"/>
              <a:t>Topology Disorder</a:t>
            </a:r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err="1" smtClean="0"/>
              <a:t>Mögliche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Ursachen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für</a:t>
            </a:r>
            <a:r>
              <a:rPr lang="en-US" altLang="de-DE" dirty="0" smtClean="0"/>
              <a:t> Topology-Disorder?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Angriff</a:t>
            </a:r>
            <a:r>
              <a:rPr lang="en-US" altLang="de-DE" dirty="0" smtClean="0"/>
              <a:t>?</a:t>
            </a:r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Fehlkonfiguration</a:t>
            </a:r>
            <a:r>
              <a:rPr lang="en-US" altLang="de-DE" dirty="0" smtClean="0"/>
              <a:t>?</a:t>
            </a:r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Software-Bug?</a:t>
            </a:r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B47C01A-C6B7-4B05-89EC-EA5C49378560}" type="slidenum">
              <a:rPr lang="de-DE" altLang="x-none" smtClean="0"/>
              <a:pPr>
                <a:defRPr/>
              </a:pPr>
              <a:t>35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Topology-Disorder</a:t>
            </a:r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148" indent="-457148">
              <a:buNone/>
              <a:defRPr/>
            </a:pPr>
            <a:r>
              <a:rPr lang="en-US" altLang="de-DE" dirty="0" err="1" smtClean="0"/>
              <a:t>Mögliche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Ursachen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für</a:t>
            </a:r>
            <a:r>
              <a:rPr lang="en-US" altLang="de-DE" dirty="0" smtClean="0"/>
              <a:t> Topology-Disorder?</a:t>
            </a:r>
          </a:p>
          <a:p>
            <a:pPr marL="450824" lvl="1" indent="-209538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Angriff</a:t>
            </a:r>
            <a:r>
              <a:rPr lang="en-US" altLang="de-DE" dirty="0" smtClean="0"/>
              <a:t>?</a:t>
            </a:r>
          </a:p>
          <a:p>
            <a:pPr marL="712747" lvl="1" indent="-203189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Möglich</a:t>
            </a:r>
            <a:r>
              <a:rPr lang="en-US" altLang="de-DE" dirty="0" smtClean="0"/>
              <a:t>, und </a:t>
            </a: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gezeigt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sehr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effektiv</a:t>
            </a:r>
            <a:endParaRPr lang="en-US" altLang="de-DE" dirty="0" smtClean="0"/>
          </a:p>
          <a:p>
            <a:pPr marL="697630" lvl="1" indent="-457148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marL="450824" lvl="1" indent="-209538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Fehlkonfiguration</a:t>
            </a:r>
            <a:r>
              <a:rPr lang="en-US" altLang="de-DE" dirty="0" smtClean="0"/>
              <a:t>?</a:t>
            </a:r>
          </a:p>
          <a:p>
            <a:pPr marL="712747" lvl="1" indent="-203189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Pfade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werden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im</a:t>
            </a:r>
            <a:r>
              <a:rPr lang="en-US" altLang="de-DE" dirty="0" smtClean="0"/>
              <a:t> Router </a:t>
            </a:r>
            <a:r>
              <a:rPr lang="en-US" altLang="de-DE" dirty="0" err="1" smtClean="0"/>
              <a:t>automatisch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erstellt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wenn</a:t>
            </a:r>
            <a:r>
              <a:rPr lang="en-US" altLang="de-DE" dirty="0" smtClean="0"/>
              <a:t> Announcements </a:t>
            </a:r>
            <a:r>
              <a:rPr lang="en-US" altLang="de-DE" dirty="0" err="1" smtClean="0"/>
              <a:t>weitergeleitet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werden</a:t>
            </a:r>
            <a:r>
              <a:rPr lang="en-US" altLang="de-DE" dirty="0" smtClean="0"/>
              <a:t>. </a:t>
            </a:r>
            <a:r>
              <a:rPr lang="en-US" altLang="de-DE" dirty="0" err="1" smtClean="0"/>
              <a:t>Keine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manuelle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Tätigkeit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im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Prozess</a:t>
            </a:r>
            <a:r>
              <a:rPr lang="en-US" altLang="de-DE" dirty="0" smtClean="0"/>
              <a:t> =&gt; </a:t>
            </a:r>
            <a:r>
              <a:rPr lang="en-US" altLang="de-DE" dirty="0" err="1" smtClean="0"/>
              <a:t>eher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unwahrscheinlich</a:t>
            </a:r>
            <a:endParaRPr lang="en-US" altLang="de-DE" dirty="0" smtClean="0"/>
          </a:p>
          <a:p>
            <a:pPr marL="697630" lvl="1" indent="-457148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marL="450824" lvl="1" indent="-209538">
              <a:buFont typeface="Wingdings" pitchFamily="2" charset="2"/>
              <a:buChar char="§"/>
              <a:defRPr/>
            </a:pPr>
            <a:r>
              <a:rPr lang="en-US" altLang="de-DE" dirty="0" smtClean="0"/>
              <a:t>Software-Bug?</a:t>
            </a:r>
          </a:p>
          <a:p>
            <a:pPr marL="712747" indent="-176203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Generell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möglich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aber</a:t>
            </a:r>
            <a:r>
              <a:rPr lang="en-US" altLang="de-DE" dirty="0" smtClean="0"/>
              <a:t>: </a:t>
            </a:r>
            <a:r>
              <a:rPr lang="en-US" altLang="de-DE" dirty="0" err="1" smtClean="0"/>
              <a:t>Pfadberechnung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ist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Teil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Testumgebung</a:t>
            </a:r>
            <a:r>
              <a:rPr lang="en-US" altLang="de-DE" dirty="0" smtClean="0"/>
              <a:t> von Router-</a:t>
            </a:r>
            <a:r>
              <a:rPr lang="en-US" altLang="de-DE" dirty="0" err="1" smtClean="0"/>
              <a:t>Herstellern</a:t>
            </a:r>
            <a:r>
              <a:rPr lang="en-US" altLang="de-DE" dirty="0" smtClean="0"/>
              <a:t>, Die </a:t>
            </a:r>
            <a:r>
              <a:rPr lang="en-US" altLang="de-DE" smtClean="0"/>
              <a:t>Verbreitung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defekter</a:t>
            </a:r>
            <a:r>
              <a:rPr lang="en-US" altLang="de-DE" dirty="0" smtClean="0"/>
              <a:t> Software (in </a:t>
            </a:r>
            <a:r>
              <a:rPr lang="en-US" altLang="de-DE" dirty="0" err="1" smtClean="0"/>
              <a:t>diesem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Bereich</a:t>
            </a:r>
            <a:r>
              <a:rPr lang="en-US" altLang="de-DE" dirty="0" smtClean="0"/>
              <a:t>) </a:t>
            </a:r>
            <a:r>
              <a:rPr lang="en-US" altLang="de-DE" dirty="0" err="1" smtClean="0"/>
              <a:t>ist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sehr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unwahrscheinlich</a:t>
            </a:r>
            <a:endParaRPr lang="en-US" alt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DBB7C7-499A-4A69-9575-05AB499B7512}" type="slidenum">
              <a:rPr lang="de-DE" altLang="x-none" smtClean="0"/>
              <a:pPr>
                <a:defRPr/>
              </a:pPr>
              <a:t>36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Topology-Disorder</a:t>
            </a:r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err="1" smtClean="0"/>
              <a:t>Folgen</a:t>
            </a:r>
            <a:r>
              <a:rPr lang="en-US" altLang="de-DE" dirty="0" smtClean="0"/>
              <a:t> von Topology-Disorder-</a:t>
            </a:r>
            <a:r>
              <a:rPr lang="en-US" altLang="de-DE" dirty="0" err="1" smtClean="0"/>
              <a:t>Angriffen</a:t>
            </a:r>
            <a:r>
              <a:rPr lang="en-US" altLang="de-DE" dirty="0" smtClean="0"/>
              <a:t>:</a:t>
            </a:r>
            <a:endParaRPr lang="en-US" altLang="de-DE" dirty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Man-in-the-middle </a:t>
            </a:r>
            <a:r>
              <a:rPr lang="en-US" altLang="de-DE" dirty="0" err="1" smtClean="0"/>
              <a:t>kann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Verbindungen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mitlesen</a:t>
            </a:r>
            <a:r>
              <a:rPr lang="en-US" altLang="de-DE" dirty="0" smtClean="0"/>
              <a:t> / </a:t>
            </a:r>
            <a:r>
              <a:rPr lang="en-US" altLang="de-DE" dirty="0" err="1" smtClean="0"/>
              <a:t>manipulieren</a:t>
            </a:r>
            <a:r>
              <a:rPr lang="en-US" altLang="de-DE" dirty="0" smtClean="0"/>
              <a:t> / </a:t>
            </a:r>
            <a:r>
              <a:rPr lang="en-US" altLang="de-DE" dirty="0" err="1" smtClean="0"/>
              <a:t>verhindern</a:t>
            </a:r>
            <a:endParaRPr lang="en-US" altLang="de-DE" dirty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Man-on-the-side </a:t>
            </a:r>
            <a:r>
              <a:rPr lang="en-US" altLang="de-DE" dirty="0" err="1" smtClean="0"/>
              <a:t>kann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Verbindungen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mitlesen</a:t>
            </a: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Wenn</a:t>
            </a:r>
            <a:r>
              <a:rPr lang="en-US" altLang="de-DE" dirty="0" smtClean="0"/>
              <a:t> die </a:t>
            </a:r>
            <a:r>
              <a:rPr lang="en-US" altLang="de-DE" dirty="0" err="1" smtClean="0"/>
              <a:t>Verbindung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richtig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kryptografisch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abgesichert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ist</a:t>
            </a:r>
            <a:endParaRPr lang="en-US" altLang="de-DE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Vertraulichkeit</a:t>
            </a:r>
            <a:r>
              <a:rPr lang="en-US" altLang="de-DE" dirty="0" smtClean="0"/>
              <a:t> =&gt; </a:t>
            </a:r>
            <a:r>
              <a:rPr lang="en-US" altLang="de-DE" dirty="0" err="1" smtClean="0"/>
              <a:t>keine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Gefahr</a:t>
            </a:r>
            <a:endParaRPr lang="en-US" altLang="de-DE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Verfügbarkeit</a:t>
            </a:r>
            <a:r>
              <a:rPr lang="en-US" altLang="de-DE" dirty="0" smtClean="0"/>
              <a:t> =&gt; </a:t>
            </a:r>
            <a:r>
              <a:rPr lang="en-US" altLang="de-DE" dirty="0" err="1" smtClean="0"/>
              <a:t>realistische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Bedrohung</a:t>
            </a:r>
            <a:endParaRPr lang="en-US" altLang="de-DE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Integrität</a:t>
            </a:r>
            <a:r>
              <a:rPr lang="en-US" altLang="de-DE" dirty="0" smtClean="0"/>
              <a:t> =&gt; </a:t>
            </a:r>
            <a:r>
              <a:rPr lang="en-US" altLang="de-DE" dirty="0" err="1" smtClean="0"/>
              <a:t>keine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Gefahr</a:t>
            </a:r>
            <a:endParaRPr lang="en-US" altLang="de-DE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Zurechenbarkeit</a:t>
            </a:r>
            <a:r>
              <a:rPr lang="en-US" altLang="de-DE" dirty="0" smtClean="0"/>
              <a:t> =&gt; </a:t>
            </a:r>
            <a:r>
              <a:rPr lang="en-US" altLang="de-DE" dirty="0" err="1" smtClean="0"/>
              <a:t>keine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Gefahr</a:t>
            </a:r>
            <a:endParaRPr lang="en-US" altLang="de-DE" dirty="0"/>
          </a:p>
          <a:p>
            <a:pPr marL="127254" indent="0">
              <a:buFont typeface="Wingdings" pitchFamily="2" charset="2"/>
              <a:buChar char="§"/>
              <a:defRPr/>
            </a:pPr>
            <a:endParaRPr lang="en-US" altLang="de-DE" sz="24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756076-763E-4636-A71C-466EEB9EA26B}" type="slidenum">
              <a:rPr lang="de-DE" altLang="x-none" smtClean="0"/>
              <a:pPr>
                <a:defRPr/>
              </a:pPr>
              <a:t>37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Inhalte</a:t>
            </a:r>
            <a:endParaRPr lang="en-US" dirty="0"/>
          </a:p>
        </p:txBody>
      </p:sp>
      <p:sp>
        <p:nvSpPr>
          <p:cNvPr id="573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en-US" altLang="de-DE" dirty="0" smtClean="0"/>
              <a:t>Border Gateway Protocol</a:t>
            </a:r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Routinganomalien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Angriffsvektoren</a:t>
            </a:r>
            <a:r>
              <a:rPr lang="en-US" altLang="de-DE" dirty="0" smtClean="0"/>
              <a:t> &amp; </a:t>
            </a:r>
            <a:r>
              <a:rPr lang="en-US" altLang="de-DE" dirty="0" err="1" smtClean="0"/>
              <a:t>Angreifermodel</a:t>
            </a: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altLang="de-DE" dirty="0" smtClean="0"/>
              <a:t>Topological Disorder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Angriffszenario</a:t>
            </a:r>
            <a:r>
              <a:rPr lang="en-US" altLang="de-DE" dirty="0" smtClean="0"/>
              <a:t> “Quantuminsert”</a:t>
            </a:r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altLang="de-DE" b="1" dirty="0" smtClean="0"/>
              <a:t>Prefix-Hijacking</a:t>
            </a:r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Analyse</a:t>
            </a:r>
            <a:r>
              <a:rPr lang="en-US" altLang="de-DE" dirty="0" smtClean="0"/>
              <a:t> von </a:t>
            </a:r>
            <a:r>
              <a:rPr lang="en-US" altLang="de-DE" dirty="0" err="1" smtClean="0"/>
              <a:t>Routinganomalien</a:t>
            </a:r>
            <a:endParaRPr lang="en-US" alt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EC28CD-0FB1-47E1-9B3B-AA7A8CC16860}" type="slidenum">
              <a:rPr lang="de-DE" altLang="x-none" smtClean="0"/>
              <a:pPr>
                <a:defRPr/>
              </a:pPr>
              <a:t>38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Wolke 115"/>
          <p:cNvSpPr/>
          <p:nvPr/>
        </p:nvSpPr>
        <p:spPr>
          <a:xfrm>
            <a:off x="1058407" y="3276861"/>
            <a:ext cx="1338076" cy="1033405"/>
          </a:xfrm>
          <a:prstGeom prst="clou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42008" name="Wolke 42007"/>
          <p:cNvSpPr/>
          <p:nvPr/>
        </p:nvSpPr>
        <p:spPr>
          <a:xfrm>
            <a:off x="3551363" y="2743750"/>
            <a:ext cx="1338076" cy="1033405"/>
          </a:xfrm>
          <a:prstGeom prst="clou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12" name="Wolke 111"/>
          <p:cNvSpPr/>
          <p:nvPr/>
        </p:nvSpPr>
        <p:spPr>
          <a:xfrm>
            <a:off x="3514769" y="4551774"/>
            <a:ext cx="1338076" cy="1033405"/>
          </a:xfrm>
          <a:prstGeom prst="clou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13" name="Wolke 112"/>
          <p:cNvSpPr/>
          <p:nvPr/>
        </p:nvSpPr>
        <p:spPr>
          <a:xfrm>
            <a:off x="5655122" y="4598611"/>
            <a:ext cx="1338076" cy="1033405"/>
          </a:xfrm>
          <a:prstGeom prst="clou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17" name="Wolke 116"/>
          <p:cNvSpPr/>
          <p:nvPr/>
        </p:nvSpPr>
        <p:spPr>
          <a:xfrm>
            <a:off x="1636861" y="5434044"/>
            <a:ext cx="1338076" cy="1033405"/>
          </a:xfrm>
          <a:prstGeom prst="clou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15" name="Wolke 114"/>
          <p:cNvSpPr/>
          <p:nvPr/>
        </p:nvSpPr>
        <p:spPr>
          <a:xfrm>
            <a:off x="5618584" y="2708919"/>
            <a:ext cx="1338076" cy="1033405"/>
          </a:xfrm>
          <a:prstGeom prst="clou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20" name="Wolke 119"/>
          <p:cNvSpPr/>
          <p:nvPr/>
        </p:nvSpPr>
        <p:spPr>
          <a:xfrm>
            <a:off x="7970381" y="5425047"/>
            <a:ext cx="1338076" cy="1033405"/>
          </a:xfrm>
          <a:prstGeom prst="clou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19" name="Wolke 118"/>
          <p:cNvSpPr/>
          <p:nvPr/>
        </p:nvSpPr>
        <p:spPr>
          <a:xfrm>
            <a:off x="8006186" y="3189594"/>
            <a:ext cx="1338076" cy="1033405"/>
          </a:xfrm>
          <a:prstGeom prst="clou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Internetrouting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31. Mai 2021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39</a:t>
            </a:fld>
            <a:endParaRPr lang="de-DE"/>
          </a:p>
        </p:txBody>
      </p:sp>
      <p:cxnSp>
        <p:nvCxnSpPr>
          <p:cNvPr id="48" name="Gerade Verbindung 47"/>
          <p:cNvCxnSpPr/>
          <p:nvPr/>
        </p:nvCxnSpPr>
        <p:spPr>
          <a:xfrm>
            <a:off x="4178817" y="3778387"/>
            <a:ext cx="6231" cy="834006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58"/>
          <p:cNvCxnSpPr/>
          <p:nvPr/>
        </p:nvCxnSpPr>
        <p:spPr>
          <a:xfrm flipV="1">
            <a:off x="4893331" y="3241992"/>
            <a:ext cx="730752" cy="3373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/>
          <p:cNvCxnSpPr/>
          <p:nvPr/>
        </p:nvCxnSpPr>
        <p:spPr>
          <a:xfrm>
            <a:off x="6312968" y="3742324"/>
            <a:ext cx="1268" cy="903067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62"/>
          <p:cNvCxnSpPr/>
          <p:nvPr/>
        </p:nvCxnSpPr>
        <p:spPr>
          <a:xfrm>
            <a:off x="4850845" y="5111679"/>
            <a:ext cx="796327" cy="0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85" name="Gerade Verbindung 41984"/>
          <p:cNvCxnSpPr/>
          <p:nvPr/>
        </p:nvCxnSpPr>
        <p:spPr>
          <a:xfrm flipV="1">
            <a:off x="4728235" y="3559872"/>
            <a:ext cx="1091283" cy="1146244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89" name="Gerade Verbindung 41988"/>
          <p:cNvCxnSpPr/>
          <p:nvPr/>
        </p:nvCxnSpPr>
        <p:spPr>
          <a:xfrm>
            <a:off x="4671399" y="3596216"/>
            <a:ext cx="1189050" cy="1126768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uppieren 42001"/>
          <p:cNvGrpSpPr/>
          <p:nvPr/>
        </p:nvGrpSpPr>
        <p:grpSpPr>
          <a:xfrm>
            <a:off x="1391332" y="3028329"/>
            <a:ext cx="7601376" cy="3072790"/>
            <a:chOff x="1224136" y="2137566"/>
            <a:chExt cx="6687920" cy="2168950"/>
          </a:xfrm>
        </p:grpSpPr>
        <p:sp>
          <p:nvSpPr>
            <p:cNvPr id="45" name="Textfeld 44"/>
            <p:cNvSpPr txBox="1"/>
            <p:nvPr/>
          </p:nvSpPr>
          <p:spPr>
            <a:xfrm>
              <a:off x="3483451" y="2137566"/>
              <a:ext cx="552865" cy="2715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520"/>
                </a:spcAft>
              </a:pPr>
              <a:r>
                <a:rPr lang="de-DE" sz="2500" dirty="0" smtClean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AS 3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3449482" y="3449658"/>
              <a:ext cx="569789" cy="2715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520"/>
                </a:spcAft>
              </a:pPr>
              <a:r>
                <a:rPr lang="de-DE" sz="2500" dirty="0" smtClean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AS 4</a:t>
              </a:r>
            </a:p>
          </p:txBody>
        </p:sp>
        <p:sp>
          <p:nvSpPr>
            <p:cNvPr id="55" name="Textfeld 54"/>
            <p:cNvSpPr txBox="1"/>
            <p:nvPr/>
          </p:nvSpPr>
          <p:spPr>
            <a:xfrm>
              <a:off x="5263486" y="2137566"/>
              <a:ext cx="547224" cy="2715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520"/>
                </a:spcAft>
              </a:pPr>
              <a:r>
                <a:rPr lang="de-DE" sz="2500" dirty="0" smtClean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AS 5</a:t>
              </a:r>
            </a:p>
          </p:txBody>
        </p:sp>
        <p:sp>
          <p:nvSpPr>
            <p:cNvPr id="58" name="Textfeld 57"/>
            <p:cNvSpPr txBox="1"/>
            <p:nvPr/>
          </p:nvSpPr>
          <p:spPr>
            <a:xfrm>
              <a:off x="5305387" y="3456560"/>
              <a:ext cx="557097" cy="2715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520"/>
                </a:spcAft>
              </a:pPr>
              <a:r>
                <a:rPr lang="de-DE" sz="2500" dirty="0" smtClean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AS 6</a:t>
              </a:r>
            </a:p>
          </p:txBody>
        </p:sp>
        <p:sp>
          <p:nvSpPr>
            <p:cNvPr id="73" name="Textfeld 72"/>
            <p:cNvSpPr txBox="1"/>
            <p:nvPr/>
          </p:nvSpPr>
          <p:spPr>
            <a:xfrm>
              <a:off x="1224136" y="2520456"/>
              <a:ext cx="509145" cy="2715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520"/>
                </a:spcAft>
              </a:pPr>
              <a:r>
                <a:rPr lang="de-DE" sz="2500" dirty="0" smtClean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AS 1</a:t>
              </a:r>
            </a:p>
          </p:txBody>
        </p:sp>
        <p:sp>
          <p:nvSpPr>
            <p:cNvPr id="76" name="Textfeld 75"/>
            <p:cNvSpPr txBox="1"/>
            <p:nvPr/>
          </p:nvSpPr>
          <p:spPr>
            <a:xfrm>
              <a:off x="1800200" y="4032624"/>
              <a:ext cx="554276" cy="2715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520"/>
                </a:spcAft>
              </a:pPr>
              <a:r>
                <a:rPr lang="de-DE" sz="2500" dirty="0" smtClean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AS 2</a:t>
              </a:r>
            </a:p>
          </p:txBody>
        </p:sp>
        <p:sp>
          <p:nvSpPr>
            <p:cNvPr id="79" name="Textfeld 78"/>
            <p:cNvSpPr txBox="1"/>
            <p:nvPr/>
          </p:nvSpPr>
          <p:spPr>
            <a:xfrm>
              <a:off x="7371883" y="2448448"/>
              <a:ext cx="540173" cy="2715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520"/>
                </a:spcAft>
              </a:pPr>
              <a:r>
                <a:rPr lang="de-DE" sz="2500" dirty="0" smtClean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AS 7</a:t>
              </a:r>
            </a:p>
          </p:txBody>
        </p:sp>
        <p:sp>
          <p:nvSpPr>
            <p:cNvPr id="82" name="Textfeld 81"/>
            <p:cNvSpPr txBox="1"/>
            <p:nvPr/>
          </p:nvSpPr>
          <p:spPr>
            <a:xfrm>
              <a:off x="7344816" y="4034958"/>
              <a:ext cx="566969" cy="2715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520"/>
                </a:spcAft>
              </a:pPr>
              <a:r>
                <a:rPr lang="de-DE" sz="2500" dirty="0" smtClean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AS 8</a:t>
              </a:r>
            </a:p>
          </p:txBody>
        </p:sp>
      </p:grpSp>
      <p:cxnSp>
        <p:nvCxnSpPr>
          <p:cNvPr id="41991" name="Gerade Verbindung 41990"/>
          <p:cNvCxnSpPr/>
          <p:nvPr/>
        </p:nvCxnSpPr>
        <p:spPr>
          <a:xfrm>
            <a:off x="6952968" y="3235244"/>
            <a:ext cx="1050117" cy="401454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93" name="Gerade Verbindung 41992"/>
          <p:cNvCxnSpPr/>
          <p:nvPr/>
        </p:nvCxnSpPr>
        <p:spPr>
          <a:xfrm>
            <a:off x="8606632" y="4213575"/>
            <a:ext cx="13532" cy="1271833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95" name="Gerade Verbindung 41994"/>
          <p:cNvCxnSpPr>
            <a:endCxn id="120" idx="2"/>
          </p:cNvCxnSpPr>
          <p:nvPr/>
        </p:nvCxnSpPr>
        <p:spPr>
          <a:xfrm>
            <a:off x="2968454" y="5927800"/>
            <a:ext cx="5006078" cy="13950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97" name="Gerade Verbindung 41996"/>
          <p:cNvCxnSpPr>
            <a:endCxn id="117" idx="3"/>
          </p:cNvCxnSpPr>
          <p:nvPr/>
        </p:nvCxnSpPr>
        <p:spPr>
          <a:xfrm>
            <a:off x="1759218" y="4321529"/>
            <a:ext cx="546682" cy="1171600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99" name="Gerade Verbindung 41998"/>
          <p:cNvCxnSpPr/>
          <p:nvPr/>
        </p:nvCxnSpPr>
        <p:spPr>
          <a:xfrm flipV="1">
            <a:off x="2863465" y="3592840"/>
            <a:ext cx="817359" cy="1990401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01" name="Gerade Verbindung 42000"/>
          <p:cNvCxnSpPr/>
          <p:nvPr/>
        </p:nvCxnSpPr>
        <p:spPr>
          <a:xfrm>
            <a:off x="6988153" y="5117690"/>
            <a:ext cx="1152963" cy="475673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777" y="3570666"/>
            <a:ext cx="194867" cy="188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uppieren 94"/>
          <p:cNvGrpSpPr/>
          <p:nvPr/>
        </p:nvGrpSpPr>
        <p:grpSpPr>
          <a:xfrm>
            <a:off x="8395251" y="2550517"/>
            <a:ext cx="1835132" cy="692521"/>
            <a:chOff x="7386395" y="1800299"/>
            <a:chExt cx="1614605" cy="488821"/>
          </a:xfrm>
        </p:grpSpPr>
        <p:sp>
          <p:nvSpPr>
            <p:cNvPr id="42006" name="Rechteck 42005"/>
            <p:cNvSpPr/>
            <p:nvPr/>
          </p:nvSpPr>
          <p:spPr>
            <a:xfrm>
              <a:off x="7386395" y="1800299"/>
              <a:ext cx="1614605" cy="48882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700" dirty="0" err="1" smtClean="0">
                  <a:solidFill>
                    <a:schemeClr val="accent2"/>
                  </a:solidFill>
                  <a:latin typeface="+mj-lt"/>
                </a:rPr>
                <a:t>Prefix</a:t>
              </a:r>
              <a:r>
                <a:rPr lang="de-DE" sz="1700" dirty="0" smtClean="0">
                  <a:solidFill>
                    <a:schemeClr val="accent2"/>
                  </a:solidFill>
                  <a:latin typeface="+mj-lt"/>
                </a:rPr>
                <a:t>: 1.1.0.0/16</a:t>
              </a:r>
              <a:br>
                <a:rPr lang="de-DE" sz="1700" dirty="0" smtClean="0">
                  <a:solidFill>
                    <a:schemeClr val="accent2"/>
                  </a:solidFill>
                  <a:latin typeface="+mj-lt"/>
                </a:rPr>
              </a:br>
              <a:r>
                <a:rPr lang="de-DE" sz="1700" dirty="0" smtClean="0">
                  <a:solidFill>
                    <a:schemeClr val="accent2"/>
                  </a:solidFill>
                  <a:latin typeface="+mj-lt"/>
                </a:rPr>
                <a:t>Besitzer: 7</a:t>
              </a:r>
            </a:p>
          </p:txBody>
        </p:sp>
        <p:sp>
          <p:nvSpPr>
            <p:cNvPr id="94" name="Wolke 93"/>
            <p:cNvSpPr>
              <a:spLocks noChangeAspect="1"/>
            </p:cNvSpPr>
            <p:nvPr/>
          </p:nvSpPr>
          <p:spPr>
            <a:xfrm>
              <a:off x="8784976" y="1864694"/>
              <a:ext cx="144016" cy="108000"/>
            </a:xfrm>
            <a:prstGeom prst="cloud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700" dirty="0" err="1" smtClean="0">
                <a:solidFill>
                  <a:schemeClr val="accent2"/>
                </a:solidFill>
                <a:latin typeface="+mj-lt"/>
              </a:endParaRPr>
            </a:p>
          </p:txBody>
        </p:sp>
      </p:grpSp>
      <p:pic>
        <p:nvPicPr>
          <p:cNvPr id="15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198" y="4128540"/>
            <a:ext cx="194867" cy="188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620" y="5489395"/>
            <a:ext cx="194867" cy="188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947" y="5847290"/>
            <a:ext cx="194867" cy="188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803" y="3683927"/>
            <a:ext cx="194867" cy="188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085" y="3459641"/>
            <a:ext cx="194867" cy="188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0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097" y="3147532"/>
            <a:ext cx="194867" cy="188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015" y="4605483"/>
            <a:ext cx="194867" cy="188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2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738" y="5021409"/>
            <a:ext cx="194867" cy="188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965" y="3517546"/>
            <a:ext cx="194867" cy="188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882" y="5017220"/>
            <a:ext cx="194867" cy="188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825" y="4464247"/>
            <a:ext cx="194867" cy="188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384" y="3716042"/>
            <a:ext cx="194867" cy="188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031" y="5498902"/>
            <a:ext cx="194867" cy="188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052" y="3507567"/>
            <a:ext cx="194867" cy="188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0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466" y="5384714"/>
            <a:ext cx="194867" cy="188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5" name="Wolke 174"/>
          <p:cNvSpPr>
            <a:spLocks noChangeAspect="1"/>
          </p:cNvSpPr>
          <p:nvPr/>
        </p:nvSpPr>
        <p:spPr>
          <a:xfrm>
            <a:off x="1683188" y="4233763"/>
            <a:ext cx="163686" cy="153006"/>
          </a:xfrm>
          <a:prstGeom prst="cloud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grpSp>
        <p:nvGrpSpPr>
          <p:cNvPr id="5" name="Gruppieren 95"/>
          <p:cNvGrpSpPr/>
          <p:nvPr/>
        </p:nvGrpSpPr>
        <p:grpSpPr>
          <a:xfrm>
            <a:off x="304526" y="2455011"/>
            <a:ext cx="1823394" cy="692521"/>
            <a:chOff x="267931" y="1732886"/>
            <a:chExt cx="1604277" cy="488821"/>
          </a:xfrm>
        </p:grpSpPr>
        <p:sp>
          <p:nvSpPr>
            <p:cNvPr id="173" name="Rechteck 172"/>
            <p:cNvSpPr/>
            <p:nvPr/>
          </p:nvSpPr>
          <p:spPr>
            <a:xfrm>
              <a:off x="267931" y="1732886"/>
              <a:ext cx="1604277" cy="48882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700" dirty="0" err="1" smtClean="0">
                  <a:solidFill>
                    <a:schemeClr val="accent2"/>
                  </a:solidFill>
                  <a:latin typeface="+mj-lt"/>
                </a:rPr>
                <a:t>Prefix</a:t>
              </a:r>
              <a:r>
                <a:rPr lang="de-DE" sz="1700" dirty="0" smtClean="0">
                  <a:solidFill>
                    <a:schemeClr val="accent2"/>
                  </a:solidFill>
                  <a:latin typeface="+mj-lt"/>
                </a:rPr>
                <a:t>: 1.2.0.0/16</a:t>
              </a:r>
              <a:br>
                <a:rPr lang="de-DE" sz="1700" dirty="0" smtClean="0">
                  <a:solidFill>
                    <a:schemeClr val="accent2"/>
                  </a:solidFill>
                  <a:latin typeface="+mj-lt"/>
                </a:rPr>
              </a:br>
              <a:r>
                <a:rPr lang="de-DE" sz="1700" dirty="0" smtClean="0">
                  <a:solidFill>
                    <a:schemeClr val="accent2"/>
                  </a:solidFill>
                  <a:latin typeface="+mj-lt"/>
                </a:rPr>
                <a:t>Besitzer: 1</a:t>
              </a:r>
            </a:p>
          </p:txBody>
        </p:sp>
        <p:sp>
          <p:nvSpPr>
            <p:cNvPr id="176" name="Wolke 175"/>
            <p:cNvSpPr>
              <a:spLocks noChangeAspect="1"/>
            </p:cNvSpPr>
            <p:nvPr/>
          </p:nvSpPr>
          <p:spPr>
            <a:xfrm>
              <a:off x="1728192" y="1800299"/>
              <a:ext cx="144016" cy="108000"/>
            </a:xfrm>
            <a:prstGeom prst="cloud">
              <a:avLst/>
            </a:prstGeom>
            <a:solidFill>
              <a:schemeClr val="accent2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700" dirty="0" err="1" smtClean="0">
                <a:solidFill>
                  <a:schemeClr val="accent2"/>
                </a:solidFill>
                <a:latin typeface="+mj-lt"/>
              </a:endParaRPr>
            </a:p>
          </p:txBody>
        </p:sp>
      </p:grpSp>
      <p:sp>
        <p:nvSpPr>
          <p:cNvPr id="178" name="Wolke 177"/>
          <p:cNvSpPr>
            <a:spLocks noChangeAspect="1"/>
          </p:cNvSpPr>
          <p:nvPr/>
        </p:nvSpPr>
        <p:spPr>
          <a:xfrm>
            <a:off x="3582642" y="3554426"/>
            <a:ext cx="163686" cy="153006"/>
          </a:xfrm>
          <a:prstGeom prst="cloud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79" name="Wolke 178"/>
          <p:cNvSpPr>
            <a:spLocks noChangeAspect="1"/>
          </p:cNvSpPr>
          <p:nvPr/>
        </p:nvSpPr>
        <p:spPr>
          <a:xfrm>
            <a:off x="4112565" y="3726057"/>
            <a:ext cx="163686" cy="153006"/>
          </a:xfrm>
          <a:prstGeom prst="cloud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80" name="Wolke 179"/>
          <p:cNvSpPr>
            <a:spLocks noChangeAspect="1"/>
          </p:cNvSpPr>
          <p:nvPr/>
        </p:nvSpPr>
        <p:spPr>
          <a:xfrm>
            <a:off x="4592196" y="3543480"/>
            <a:ext cx="163686" cy="153006"/>
          </a:xfrm>
          <a:prstGeom prst="cloud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81" name="Wolke 180"/>
          <p:cNvSpPr>
            <a:spLocks noChangeAspect="1"/>
          </p:cNvSpPr>
          <p:nvPr/>
        </p:nvSpPr>
        <p:spPr>
          <a:xfrm>
            <a:off x="4811487" y="3168862"/>
            <a:ext cx="163686" cy="153006"/>
          </a:xfrm>
          <a:prstGeom prst="cloud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82" name="Wolke 181"/>
          <p:cNvSpPr>
            <a:spLocks noChangeAspect="1"/>
          </p:cNvSpPr>
          <p:nvPr/>
        </p:nvSpPr>
        <p:spPr>
          <a:xfrm>
            <a:off x="2212388" y="5411199"/>
            <a:ext cx="163686" cy="153006"/>
          </a:xfrm>
          <a:prstGeom prst="cloud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83" name="Wolke 182"/>
          <p:cNvSpPr>
            <a:spLocks noChangeAspect="1"/>
          </p:cNvSpPr>
          <p:nvPr/>
        </p:nvSpPr>
        <p:spPr>
          <a:xfrm>
            <a:off x="2791681" y="5519752"/>
            <a:ext cx="163686" cy="153006"/>
          </a:xfrm>
          <a:prstGeom prst="cloud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84" name="Wolke 183"/>
          <p:cNvSpPr>
            <a:spLocks noChangeAspect="1"/>
          </p:cNvSpPr>
          <p:nvPr/>
        </p:nvSpPr>
        <p:spPr>
          <a:xfrm>
            <a:off x="4110658" y="4492056"/>
            <a:ext cx="163686" cy="153006"/>
          </a:xfrm>
          <a:prstGeom prst="cloud">
            <a:avLst/>
          </a:prstGeom>
          <a:solidFill>
            <a:srgbClr val="00206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85" name="Wolke 184"/>
          <p:cNvSpPr>
            <a:spLocks noChangeAspect="1"/>
          </p:cNvSpPr>
          <p:nvPr/>
        </p:nvSpPr>
        <p:spPr>
          <a:xfrm>
            <a:off x="4789139" y="5024899"/>
            <a:ext cx="163686" cy="153006"/>
          </a:xfrm>
          <a:prstGeom prst="cloud">
            <a:avLst/>
          </a:prstGeom>
          <a:solidFill>
            <a:srgbClr val="00206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86" name="Wolke 185"/>
          <p:cNvSpPr>
            <a:spLocks noChangeAspect="1"/>
          </p:cNvSpPr>
          <p:nvPr/>
        </p:nvSpPr>
        <p:spPr>
          <a:xfrm>
            <a:off x="5507125" y="3178556"/>
            <a:ext cx="163686" cy="153006"/>
          </a:xfrm>
          <a:prstGeom prst="cloud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87" name="Wolke 186"/>
          <p:cNvSpPr>
            <a:spLocks noChangeAspect="1"/>
          </p:cNvSpPr>
          <p:nvPr/>
        </p:nvSpPr>
        <p:spPr>
          <a:xfrm>
            <a:off x="5734305" y="3470365"/>
            <a:ext cx="163686" cy="153006"/>
          </a:xfrm>
          <a:prstGeom prst="cloud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88" name="Wolke 187"/>
          <p:cNvSpPr>
            <a:spLocks noChangeAspect="1"/>
          </p:cNvSpPr>
          <p:nvPr/>
        </p:nvSpPr>
        <p:spPr>
          <a:xfrm>
            <a:off x="6240224" y="3695233"/>
            <a:ext cx="163686" cy="153006"/>
          </a:xfrm>
          <a:prstGeom prst="cloud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89" name="Wolke 188"/>
          <p:cNvSpPr>
            <a:spLocks noChangeAspect="1"/>
          </p:cNvSpPr>
          <p:nvPr/>
        </p:nvSpPr>
        <p:spPr>
          <a:xfrm>
            <a:off x="6247984" y="4568559"/>
            <a:ext cx="163686" cy="153006"/>
          </a:xfrm>
          <a:prstGeom prst="cloud">
            <a:avLst/>
          </a:prstGeom>
          <a:solidFill>
            <a:srgbClr val="68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90" name="Wolke 189"/>
          <p:cNvSpPr>
            <a:spLocks noChangeAspect="1"/>
          </p:cNvSpPr>
          <p:nvPr/>
        </p:nvSpPr>
        <p:spPr>
          <a:xfrm>
            <a:off x="5804899" y="4624046"/>
            <a:ext cx="163686" cy="153006"/>
          </a:xfrm>
          <a:prstGeom prst="cloud">
            <a:avLst/>
          </a:prstGeom>
          <a:solidFill>
            <a:srgbClr val="68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91" name="Wolke 190"/>
          <p:cNvSpPr>
            <a:spLocks noChangeAspect="1"/>
          </p:cNvSpPr>
          <p:nvPr/>
        </p:nvSpPr>
        <p:spPr>
          <a:xfrm>
            <a:off x="5557822" y="5034678"/>
            <a:ext cx="163686" cy="153006"/>
          </a:xfrm>
          <a:prstGeom prst="cloud">
            <a:avLst/>
          </a:prstGeom>
          <a:solidFill>
            <a:srgbClr val="68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92" name="Wolke 191"/>
          <p:cNvSpPr>
            <a:spLocks noChangeAspect="1"/>
          </p:cNvSpPr>
          <p:nvPr/>
        </p:nvSpPr>
        <p:spPr>
          <a:xfrm>
            <a:off x="8044278" y="5508859"/>
            <a:ext cx="163686" cy="153006"/>
          </a:xfrm>
          <a:prstGeom prst="cloud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93" name="Wolke 192"/>
          <p:cNvSpPr>
            <a:spLocks noChangeAspect="1"/>
          </p:cNvSpPr>
          <p:nvPr/>
        </p:nvSpPr>
        <p:spPr>
          <a:xfrm>
            <a:off x="7892689" y="5865593"/>
            <a:ext cx="163686" cy="153006"/>
          </a:xfrm>
          <a:prstGeom prst="cloud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94" name="Wolke 193"/>
          <p:cNvSpPr>
            <a:spLocks noChangeAspect="1"/>
          </p:cNvSpPr>
          <p:nvPr/>
        </p:nvSpPr>
        <p:spPr>
          <a:xfrm>
            <a:off x="8538431" y="5406202"/>
            <a:ext cx="163686" cy="153006"/>
          </a:xfrm>
          <a:prstGeom prst="cloud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95" name="Wolke 194"/>
          <p:cNvSpPr>
            <a:spLocks noChangeAspect="1"/>
          </p:cNvSpPr>
          <p:nvPr/>
        </p:nvSpPr>
        <p:spPr>
          <a:xfrm>
            <a:off x="7950066" y="3595814"/>
            <a:ext cx="163686" cy="153006"/>
          </a:xfrm>
          <a:prstGeom prst="cloud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96" name="Wolke 195"/>
          <p:cNvSpPr>
            <a:spLocks noChangeAspect="1"/>
          </p:cNvSpPr>
          <p:nvPr/>
        </p:nvSpPr>
        <p:spPr>
          <a:xfrm>
            <a:off x="8514812" y="4143323"/>
            <a:ext cx="163686" cy="153006"/>
          </a:xfrm>
          <a:prstGeom prst="cloud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98" name="Wolke 197"/>
          <p:cNvSpPr>
            <a:spLocks noChangeAspect="1"/>
          </p:cNvSpPr>
          <p:nvPr/>
        </p:nvSpPr>
        <p:spPr>
          <a:xfrm>
            <a:off x="2917481" y="5832988"/>
            <a:ext cx="163686" cy="153006"/>
          </a:xfrm>
          <a:prstGeom prst="cloud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199" name="Wolke 198"/>
          <p:cNvSpPr>
            <a:spLocks noChangeAspect="1"/>
          </p:cNvSpPr>
          <p:nvPr/>
        </p:nvSpPr>
        <p:spPr>
          <a:xfrm>
            <a:off x="4654267" y="4588532"/>
            <a:ext cx="163686" cy="153006"/>
          </a:xfrm>
          <a:prstGeom prst="cloud">
            <a:avLst/>
          </a:prstGeom>
          <a:solidFill>
            <a:srgbClr val="00206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  <p:sp>
        <p:nvSpPr>
          <p:cNvPr id="200" name="Wolke 199"/>
          <p:cNvSpPr>
            <a:spLocks noChangeAspect="1"/>
          </p:cNvSpPr>
          <p:nvPr/>
        </p:nvSpPr>
        <p:spPr>
          <a:xfrm>
            <a:off x="6911355" y="5053133"/>
            <a:ext cx="163686" cy="153006"/>
          </a:xfrm>
          <a:prstGeom prst="cloud">
            <a:avLst/>
          </a:prstGeom>
          <a:solidFill>
            <a:srgbClr val="68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76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1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41" dur="1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1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9941E-6 6.97888E-7 L 0.00121 0.17294 " pathEditMode="relative" rAng="0" ptsTypes="AA">
                                      <p:cBhvr>
                                        <p:cTn id="49" dur="3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863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598E-6 1.31925E-6 L -0.10334 -0.05724 " pathEditMode="relative" rAng="0" ptsTypes="AA">
                                      <p:cBhvr>
                                        <p:cTn id="51" dur="3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67" y="-28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10"/>
                            </p:stCondLst>
                            <p:childTnLst>
                              <p:par>
                                <p:cTn id="5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10"/>
                            </p:stCondLst>
                            <p:childTnLst>
                              <p:par>
                                <p:cTn id="5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1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60" dur="1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1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1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64" dur="1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1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52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20"/>
                            </p:stCondLst>
                            <p:childTnLst>
                              <p:par>
                                <p:cTn id="7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5315E-6 -4.4873E-6 L -0.10593 -0.06336 " pathEditMode="relative" rAng="0" ptsTypes="AA">
                                      <p:cBhvr>
                                        <p:cTn id="79" dur="37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05" y="-3183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615E-6 -2.99051E-6 L -0.47261 -0.00061 " pathEditMode="relative" rAng="0" ptsTypes="AA">
                                      <p:cBhvr>
                                        <p:cTn id="81" dur="37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31" y="-31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2852E-6 -3.24151E-6 L -2.42852E-6 0.11724 " pathEditMode="relative" rAng="0" ptsTypes="AA">
                                      <p:cBhvr>
                                        <p:cTn id="83" dur="37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46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899E-7 -4.11999E-6 L -0.10214 0.15305 " pathEditMode="relative" rAng="0" ptsTypes="AA">
                                      <p:cBhvr>
                                        <p:cTn id="85" dur="37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15" y="7652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40717E-7 -3.53229E-6 L -0.06356 0.00031 " pathEditMode="relative" rAng="0" ptsTypes="AA">
                                      <p:cBhvr>
                                        <p:cTn id="87" dur="3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270"/>
                            </p:stCondLst>
                            <p:childTnLst>
                              <p:par>
                                <p:cTn id="8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270"/>
                            </p:stCondLst>
                            <p:childTnLst>
                              <p:par>
                                <p:cTn id="10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1" dur="1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02" dur="1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" dur="1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" dur="10" fill="hold"/>
                                        <p:tgtEl>
                                          <p:spTgt spid="420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06" dur="10" fill="hold"/>
                                        <p:tgtEl>
                                          <p:spTgt spid="420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10" fill="hold"/>
                                        <p:tgtEl>
                                          <p:spTgt spid="420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9" dur="1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10" dur="1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1" dur="1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3" dur="1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14" dur="1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5" dur="1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280"/>
                            </p:stCondLst>
                            <p:childTnLst>
                              <p:par>
                                <p:cTn id="1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7280"/>
                            </p:stCondLst>
                            <p:childTnLst>
                              <p:par>
                                <p:cTn id="13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0203E-6 1.90083E-6 L -0.10747 -0.14417 " pathEditMode="relative" rAng="0" ptsTypes="AA">
                                      <p:cBhvr>
                                        <p:cTn id="137" dur="2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74" y="-7224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23803E-7 8.63177E-7 L 0.11454 0.15304 " pathEditMode="relative" rAng="0" ptsTypes="AA">
                                      <p:cBhvr>
                                        <p:cTn id="139" dur="2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18" y="7652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153 L 0.00138 0.10346 " pathEditMode="relative" rAng="0" ptsTypes="AA">
                                      <p:cBhvr>
                                        <p:cTn id="141" dur="2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5234"/>
                                    </p:animMotion>
                                  </p:childTnLst>
                                </p:cTn>
                              </p:par>
                              <p:par>
                                <p:cTn id="1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6328E-6 2.19467E-6 L 0.00069 -0.10652 " pathEditMode="relative" rAng="0" ptsTypes="AA">
                                      <p:cBhvr>
                                        <p:cTn id="143" dur="2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" y="-5326"/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8939E-6 2.48546E-6 L 0.07974 0.0003 " pathEditMode="relative" rAng="0" ptsTypes="AA">
                                      <p:cBhvr>
                                        <p:cTn id="145" dur="2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9" y="0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6 -0.0003 L -0.07097 -3.60575E-6 " pathEditMode="relative" rAng="0" ptsTypes="AA">
                                      <p:cBhvr>
                                        <p:cTn id="147" dur="2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5" y="0"/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7372E-6 1.14784E-6 L 0.07613 -0.27181 " pathEditMode="relative" rAng="0" ptsTypes="AA">
                                      <p:cBhvr>
                                        <p:cTn id="149" dur="2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06" y="-13590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3176E-6 6.03E-7 L -0.07854 0.27334 " pathEditMode="relative" rAng="0" ptsTypes="AA">
                                      <p:cBhvr>
                                        <p:cTn id="151" dur="2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27" y="13652"/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7978E-6 1.79982E-6 L -0.05288 -0.16407 " pathEditMode="relative" rAng="0" ptsTypes="AA">
                                      <p:cBhvr>
                                        <p:cTn id="153" dur="2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2" y="-82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9280"/>
                            </p:stCondLst>
                            <p:childTnLst>
                              <p:par>
                                <p:cTn id="15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9280"/>
                            </p:stCondLst>
                            <p:childTnLst>
                              <p:par>
                                <p:cTn id="17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5" dur="1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76" dur="1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7" dur="1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1" dur="1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82" dur="1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3" dur="1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5" dur="1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AFAFA"/>
                                      </p:to>
                                    </p:animClr>
                                    <p:set>
                                      <p:cBhvr>
                                        <p:cTn id="186" dur="1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7" dur="1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9" dur="1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AFAFA"/>
                                      </p:to>
                                    </p:animClr>
                                    <p:set>
                                      <p:cBhvr>
                                        <p:cTn id="190" dur="1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1" dur="1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3" dur="1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AFAFA"/>
                                      </p:to>
                                    </p:animClr>
                                    <p:set>
                                      <p:cBhvr>
                                        <p:cTn id="194" dur="1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5" dur="1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7" dur="1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AFAFA"/>
                                      </p:to>
                                    </p:animClr>
                                    <p:set>
                                      <p:cBhvr>
                                        <p:cTn id="198" dur="1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9" dur="1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1" dur="10" fill="hold"/>
                                        <p:tgtEl>
                                          <p:spTgt spid="420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AFAFA"/>
                                      </p:to>
                                    </p:animClr>
                                    <p:set>
                                      <p:cBhvr>
                                        <p:cTn id="202" dur="10" fill="hold"/>
                                        <p:tgtEl>
                                          <p:spTgt spid="420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3" dur="10" fill="hold"/>
                                        <p:tgtEl>
                                          <p:spTgt spid="420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5" dur="1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AFAFA"/>
                                      </p:to>
                                    </p:animClr>
                                    <p:set>
                                      <p:cBhvr>
                                        <p:cTn id="206" dur="1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7" dur="1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9" dur="1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AFAFA"/>
                                      </p:to>
                                    </p:animClr>
                                    <p:set>
                                      <p:cBhvr>
                                        <p:cTn id="210" dur="1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1" dur="1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10"/>
                            </p:stCondLst>
                            <p:childTnLst>
                              <p:par>
                                <p:cTn id="2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116" grpId="1" animBg="1"/>
      <p:bldP spid="42008" grpId="0" animBg="1"/>
      <p:bldP spid="112" grpId="0" animBg="1"/>
      <p:bldP spid="113" grpId="0" animBg="1"/>
      <p:bldP spid="117" grpId="0" animBg="1"/>
      <p:bldP spid="117" grpId="1" animBg="1"/>
      <p:bldP spid="115" grpId="0" animBg="1"/>
      <p:bldP spid="120" grpId="0" animBg="1"/>
      <p:bldP spid="120" grpId="1" animBg="1"/>
      <p:bldP spid="119" grpId="0" animBg="1"/>
      <p:bldP spid="119" grpId="1" animBg="1"/>
      <p:bldP spid="175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8" grpId="0" animBg="1"/>
      <p:bldP spid="199" grpId="0" animBg="1"/>
      <p:bldP spid="20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Border Gateway Protocol</a:t>
            </a:r>
            <a:endParaRPr lang="en-US" dirty="0"/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de-DE" dirty="0" smtClean="0"/>
              <a:t>BGP (v4)-Header: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404B75-18FB-4AEA-9F53-E2BC7BF04818}" type="slidenum">
              <a:rPr lang="de-DE" altLang="x-none" smtClean="0"/>
              <a:pPr>
                <a:defRPr/>
              </a:pPr>
              <a:t>4</a:t>
            </a:fld>
            <a:endParaRPr lang="de-DE" altLang="x-none" dirty="0">
              <a:latin typeface="+mn-lt"/>
            </a:endParaRPr>
          </a:p>
        </p:txBody>
      </p:sp>
      <p:pic>
        <p:nvPicPr>
          <p:cNvPr id="12697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7883" y="2475173"/>
            <a:ext cx="8155954" cy="3117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Prefix Hijacking</a:t>
            </a:r>
            <a:endParaRPr lang="en-US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err="1" smtClean="0"/>
              <a:t>Annahme</a:t>
            </a:r>
            <a:r>
              <a:rPr lang="en-US" altLang="de-DE" dirty="0" smtClean="0"/>
              <a:t>: AS 680 </a:t>
            </a:r>
            <a:r>
              <a:rPr lang="en-US" altLang="de-DE" dirty="0" err="1" smtClean="0"/>
              <a:t>ist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Angreifer</a:t>
            </a:r>
            <a:r>
              <a:rPr lang="en-US" altLang="de-DE" dirty="0" smtClean="0"/>
              <a:t> (und </a:t>
            </a:r>
            <a:r>
              <a:rPr lang="en-US" altLang="de-DE" dirty="0" err="1" smtClean="0"/>
              <a:t>möchte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Datenverkehr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abgreifen</a:t>
            </a:r>
            <a:r>
              <a:rPr lang="en-US" altLang="de-DE" dirty="0" smtClean="0"/>
              <a:t>)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Ziel</a:t>
            </a:r>
            <a:r>
              <a:rPr lang="en-US" altLang="de-DE" dirty="0" smtClean="0"/>
              <a:t>: </a:t>
            </a:r>
            <a:r>
              <a:rPr lang="en-US" altLang="de-DE" dirty="0" err="1" smtClean="0"/>
              <a:t>Datenverkehr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der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eigentlich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für</a:t>
            </a:r>
            <a:r>
              <a:rPr lang="en-US" altLang="de-DE" dirty="0" smtClean="0"/>
              <a:t> AS 65235 </a:t>
            </a:r>
            <a:r>
              <a:rPr lang="en-US" altLang="de-DE" dirty="0" err="1" smtClean="0"/>
              <a:t>gedacht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ist</a:t>
            </a:r>
            <a:endParaRPr lang="en-US" alt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43013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FB281CA-4D0C-4D3D-9A55-CE4FDEBFC3A2}" type="slidenum">
              <a:rPr lang="de-DE" altLang="de-DE" smtClean="0">
                <a:solidFill>
                  <a:srgbClr val="0030CA"/>
                </a:solidFill>
              </a:rPr>
              <a:pPr/>
              <a:t>40</a:t>
            </a:fld>
            <a:endParaRPr lang="de-DE" altLang="de-DE" smtClean="0">
              <a:solidFill>
                <a:srgbClr val="0030CA"/>
              </a:solidFill>
              <a:latin typeface="News Gothic MT" pitchFamily="34" charset="0"/>
            </a:endParaRPr>
          </a:p>
        </p:txBody>
      </p:sp>
      <p:pic>
        <p:nvPicPr>
          <p:cNvPr id="430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3889" y="3055468"/>
            <a:ext cx="9539264" cy="3084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Prefix Hijacking</a:t>
            </a:r>
            <a:endParaRPr lang="en-US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err="1" smtClean="0"/>
              <a:t>Annahme</a:t>
            </a:r>
            <a:r>
              <a:rPr lang="en-US" altLang="de-DE" dirty="0" smtClean="0"/>
              <a:t>: AS 680 </a:t>
            </a:r>
            <a:r>
              <a:rPr lang="en-US" altLang="de-DE" dirty="0" err="1" smtClean="0"/>
              <a:t>ist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Angreifer</a:t>
            </a:r>
            <a:r>
              <a:rPr lang="en-US" altLang="de-DE" dirty="0" smtClean="0"/>
              <a:t> (und </a:t>
            </a:r>
            <a:r>
              <a:rPr lang="en-US" altLang="de-DE" dirty="0" err="1" smtClean="0"/>
              <a:t>möchte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Datenverkehr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abgreifen</a:t>
            </a:r>
            <a:r>
              <a:rPr lang="en-US" altLang="de-DE" dirty="0" smtClean="0"/>
              <a:t>)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Was </a:t>
            </a:r>
            <a:r>
              <a:rPr lang="en-US" altLang="de-DE" dirty="0" err="1" smtClean="0"/>
              <a:t>kann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passieren</a:t>
            </a:r>
            <a:r>
              <a:rPr lang="en-US" altLang="de-DE" dirty="0" smtClean="0"/>
              <a:t>?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Welches</a:t>
            </a:r>
            <a:r>
              <a:rPr lang="en-US" altLang="de-DE" dirty="0" smtClean="0"/>
              <a:t> AS </a:t>
            </a:r>
            <a:r>
              <a:rPr lang="en-US" altLang="de-DE" dirty="0" err="1" smtClean="0"/>
              <a:t>ist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betroffen</a:t>
            </a:r>
            <a:r>
              <a:rPr lang="en-US" altLang="de-DE" dirty="0" smtClean="0"/>
              <a:t>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44037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26C011B-6583-4F26-B05E-46E2F28D98E9}" type="slidenum">
              <a:rPr lang="de-DE" altLang="de-DE" smtClean="0">
                <a:solidFill>
                  <a:srgbClr val="0030CA"/>
                </a:solidFill>
              </a:rPr>
              <a:pPr/>
              <a:t>41</a:t>
            </a:fld>
            <a:endParaRPr lang="de-DE" altLang="de-DE" smtClean="0">
              <a:solidFill>
                <a:srgbClr val="0030CA"/>
              </a:solidFill>
              <a:latin typeface="News Gothic MT" pitchFamily="34" charset="0"/>
            </a:endParaRPr>
          </a:p>
        </p:txBody>
      </p:sp>
      <p:pic>
        <p:nvPicPr>
          <p:cNvPr id="4403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76" y="3100684"/>
            <a:ext cx="10343146" cy="316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20" y="2900738"/>
            <a:ext cx="10344964" cy="316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Prefix Hijacking</a:t>
            </a:r>
            <a:endParaRPr lang="en-US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err="1" smtClean="0"/>
              <a:t>Annahme</a:t>
            </a:r>
            <a:r>
              <a:rPr lang="en-US" altLang="de-DE" dirty="0" smtClean="0"/>
              <a:t>: AS 680 </a:t>
            </a:r>
            <a:r>
              <a:rPr lang="en-US" altLang="de-DE" dirty="0" err="1" smtClean="0"/>
              <a:t>ist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Angreifer</a:t>
            </a:r>
            <a:r>
              <a:rPr lang="en-US" altLang="de-DE" dirty="0" smtClean="0"/>
              <a:t> (und </a:t>
            </a:r>
            <a:r>
              <a:rPr lang="en-US" altLang="de-DE" dirty="0" err="1" smtClean="0"/>
              <a:t>möchte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Datenverkehr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abgreifen</a:t>
            </a:r>
            <a:r>
              <a:rPr lang="en-US" altLang="de-DE" dirty="0" smtClean="0"/>
              <a:t>)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Ist</a:t>
            </a:r>
            <a:r>
              <a:rPr lang="en-US" altLang="de-DE" dirty="0" smtClean="0"/>
              <a:t> dies </a:t>
            </a:r>
            <a:r>
              <a:rPr lang="en-US" altLang="de-DE" dirty="0" err="1" smtClean="0"/>
              <a:t>ein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realistisches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Szenario</a:t>
            </a:r>
            <a:r>
              <a:rPr lang="en-US" altLang="de-DE" dirty="0" smtClean="0"/>
              <a:t> (= </a:t>
            </a:r>
            <a:r>
              <a:rPr lang="en-US" altLang="de-DE" dirty="0" err="1" smtClean="0"/>
              <a:t>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echte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Bedrohung</a:t>
            </a:r>
            <a:r>
              <a:rPr lang="en-US" altLang="de-DE" dirty="0" smtClean="0"/>
              <a:t>)?</a:t>
            </a:r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45061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6C52D9E-9BFB-4C7B-8043-8CE64E7987BA}" type="slidenum">
              <a:rPr lang="de-DE" altLang="de-DE" smtClean="0">
                <a:solidFill>
                  <a:srgbClr val="0030CA"/>
                </a:solidFill>
              </a:rPr>
              <a:pPr/>
              <a:t>42</a:t>
            </a:fld>
            <a:endParaRPr lang="de-DE" altLang="de-DE" smtClean="0">
              <a:solidFill>
                <a:srgbClr val="0030CA"/>
              </a:solidFill>
              <a:latin typeface="News Gothic MT" pitchFamily="34" charset="0"/>
            </a:endParaRP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Wolke 92"/>
          <p:cNvSpPr/>
          <p:nvPr/>
        </p:nvSpPr>
        <p:spPr>
          <a:xfrm>
            <a:off x="3546708" y="2749657"/>
            <a:ext cx="1338076" cy="1033405"/>
          </a:xfrm>
          <a:prstGeom prst="cloud">
            <a:avLst/>
          </a:prstGeom>
          <a:gradFill flip="none" rotWithShape="1">
            <a:gsLst>
              <a:gs pos="100000">
                <a:schemeClr val="accent3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chemeClr val="accent2"/>
              </a:gs>
            </a:gsLst>
            <a:lin ang="0" scaled="1"/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16" name="Wolke 115"/>
          <p:cNvSpPr/>
          <p:nvPr/>
        </p:nvSpPr>
        <p:spPr>
          <a:xfrm>
            <a:off x="1058407" y="3276861"/>
            <a:ext cx="1338076" cy="1033405"/>
          </a:xfrm>
          <a:prstGeom prst="clou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2008" name="Wolke 42007"/>
          <p:cNvSpPr/>
          <p:nvPr/>
        </p:nvSpPr>
        <p:spPr>
          <a:xfrm>
            <a:off x="3551363" y="2743750"/>
            <a:ext cx="1338076" cy="1033405"/>
          </a:xfrm>
          <a:prstGeom prst="clou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12" name="Wolke 111"/>
          <p:cNvSpPr/>
          <p:nvPr/>
        </p:nvSpPr>
        <p:spPr>
          <a:xfrm>
            <a:off x="3514769" y="4551774"/>
            <a:ext cx="1338076" cy="1033405"/>
          </a:xfrm>
          <a:prstGeom prst="clou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13" name="Wolke 112"/>
          <p:cNvSpPr/>
          <p:nvPr/>
        </p:nvSpPr>
        <p:spPr>
          <a:xfrm>
            <a:off x="5655122" y="4598611"/>
            <a:ext cx="1338076" cy="1033405"/>
          </a:xfrm>
          <a:prstGeom prst="clou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17" name="Wolke 116"/>
          <p:cNvSpPr/>
          <p:nvPr/>
        </p:nvSpPr>
        <p:spPr>
          <a:xfrm>
            <a:off x="1636861" y="5434044"/>
            <a:ext cx="1338076" cy="1033405"/>
          </a:xfrm>
          <a:prstGeom prst="clou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15" name="Wolke 114"/>
          <p:cNvSpPr/>
          <p:nvPr/>
        </p:nvSpPr>
        <p:spPr>
          <a:xfrm>
            <a:off x="5618584" y="2708919"/>
            <a:ext cx="1338076" cy="1033405"/>
          </a:xfrm>
          <a:prstGeom prst="clou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20" name="Wolke 119"/>
          <p:cNvSpPr/>
          <p:nvPr/>
        </p:nvSpPr>
        <p:spPr>
          <a:xfrm>
            <a:off x="7970381" y="5425047"/>
            <a:ext cx="1338076" cy="1033405"/>
          </a:xfrm>
          <a:prstGeom prst="clou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19" name="Wolke 118"/>
          <p:cNvSpPr/>
          <p:nvPr/>
        </p:nvSpPr>
        <p:spPr>
          <a:xfrm>
            <a:off x="8006186" y="3189594"/>
            <a:ext cx="1338076" cy="1033405"/>
          </a:xfrm>
          <a:prstGeom prst="clou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Prefix</a:t>
            </a:r>
            <a:r>
              <a:rPr lang="de-DE" dirty="0" smtClean="0"/>
              <a:t>-Hijacking</a:t>
            </a:r>
            <a:endParaRPr lang="de-DE" dirty="0"/>
          </a:p>
        </p:txBody>
      </p:sp>
      <p:sp>
        <p:nvSpPr>
          <p:cNvPr id="2" name="Textfeld 1"/>
          <p:cNvSpPr txBox="1"/>
          <p:nvPr/>
        </p:nvSpPr>
        <p:spPr>
          <a:xfrm>
            <a:off x="327373" y="3162606"/>
            <a:ext cx="795089" cy="2616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20"/>
              </a:spcAft>
            </a:pPr>
            <a:r>
              <a:rPr lang="de-DE" sz="1700" b="1" dirty="0" smtClean="0">
                <a:solidFill>
                  <a:schemeClr val="accent2"/>
                </a:solidFill>
                <a:latin typeface="+mj-lt"/>
              </a:rPr>
              <a:t>Illegitim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9612187" y="3245065"/>
            <a:ext cx="721351" cy="2616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20"/>
              </a:spcAft>
            </a:pPr>
            <a:r>
              <a:rPr lang="de-DE" sz="1700" b="1" dirty="0" smtClean="0">
                <a:solidFill>
                  <a:srgbClr val="FFC000"/>
                </a:solidFill>
                <a:latin typeface="+mj-lt"/>
              </a:rPr>
              <a:t>Legitim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31. Mai 2021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43</a:t>
            </a:fld>
            <a:endParaRPr lang="de-DE"/>
          </a:p>
        </p:txBody>
      </p:sp>
      <p:cxnSp>
        <p:nvCxnSpPr>
          <p:cNvPr id="48" name="Gerade Verbindung 47"/>
          <p:cNvCxnSpPr/>
          <p:nvPr/>
        </p:nvCxnSpPr>
        <p:spPr>
          <a:xfrm>
            <a:off x="4178817" y="3778387"/>
            <a:ext cx="6231" cy="834006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58"/>
          <p:cNvCxnSpPr/>
          <p:nvPr/>
        </p:nvCxnSpPr>
        <p:spPr>
          <a:xfrm flipV="1">
            <a:off x="4893331" y="3241992"/>
            <a:ext cx="730752" cy="3373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/>
          <p:cNvCxnSpPr/>
          <p:nvPr/>
        </p:nvCxnSpPr>
        <p:spPr>
          <a:xfrm>
            <a:off x="6312968" y="3742324"/>
            <a:ext cx="1268" cy="903067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62"/>
          <p:cNvCxnSpPr/>
          <p:nvPr/>
        </p:nvCxnSpPr>
        <p:spPr>
          <a:xfrm>
            <a:off x="4850845" y="5111679"/>
            <a:ext cx="796327" cy="0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85" name="Gerade Verbindung 41984"/>
          <p:cNvCxnSpPr/>
          <p:nvPr/>
        </p:nvCxnSpPr>
        <p:spPr>
          <a:xfrm flipV="1">
            <a:off x="4728235" y="3559872"/>
            <a:ext cx="1091283" cy="1146244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89" name="Gerade Verbindung 41988"/>
          <p:cNvCxnSpPr/>
          <p:nvPr/>
        </p:nvCxnSpPr>
        <p:spPr>
          <a:xfrm>
            <a:off x="4671399" y="3596216"/>
            <a:ext cx="1189050" cy="1126768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pieren 42001"/>
          <p:cNvGrpSpPr/>
          <p:nvPr/>
        </p:nvGrpSpPr>
        <p:grpSpPr>
          <a:xfrm>
            <a:off x="1391332" y="3028329"/>
            <a:ext cx="7601376" cy="3072790"/>
            <a:chOff x="1224136" y="2137566"/>
            <a:chExt cx="6687920" cy="2168950"/>
          </a:xfrm>
        </p:grpSpPr>
        <p:sp>
          <p:nvSpPr>
            <p:cNvPr id="45" name="Textfeld 44"/>
            <p:cNvSpPr txBox="1"/>
            <p:nvPr/>
          </p:nvSpPr>
          <p:spPr>
            <a:xfrm>
              <a:off x="3483451" y="2137566"/>
              <a:ext cx="552865" cy="2715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520"/>
                </a:spcAft>
              </a:pPr>
              <a:r>
                <a:rPr lang="de-DE" sz="2500" dirty="0" smtClean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AS 3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3449482" y="3449658"/>
              <a:ext cx="569789" cy="2715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520"/>
                </a:spcAft>
              </a:pPr>
              <a:r>
                <a:rPr lang="de-DE" sz="2500" dirty="0" smtClean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AS 4</a:t>
              </a:r>
            </a:p>
          </p:txBody>
        </p:sp>
        <p:sp>
          <p:nvSpPr>
            <p:cNvPr id="55" name="Textfeld 54"/>
            <p:cNvSpPr txBox="1"/>
            <p:nvPr/>
          </p:nvSpPr>
          <p:spPr>
            <a:xfrm>
              <a:off x="5263486" y="2137566"/>
              <a:ext cx="547224" cy="2715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520"/>
                </a:spcAft>
              </a:pPr>
              <a:r>
                <a:rPr lang="de-DE" sz="2500" dirty="0" smtClean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AS 5</a:t>
              </a:r>
            </a:p>
          </p:txBody>
        </p:sp>
        <p:sp>
          <p:nvSpPr>
            <p:cNvPr id="58" name="Textfeld 57"/>
            <p:cNvSpPr txBox="1"/>
            <p:nvPr/>
          </p:nvSpPr>
          <p:spPr>
            <a:xfrm>
              <a:off x="5305387" y="3456560"/>
              <a:ext cx="557097" cy="2715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520"/>
                </a:spcAft>
              </a:pPr>
              <a:r>
                <a:rPr lang="de-DE" sz="2500" dirty="0" smtClean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AS 6</a:t>
              </a:r>
            </a:p>
          </p:txBody>
        </p:sp>
        <p:sp>
          <p:nvSpPr>
            <p:cNvPr id="73" name="Textfeld 72"/>
            <p:cNvSpPr txBox="1"/>
            <p:nvPr/>
          </p:nvSpPr>
          <p:spPr>
            <a:xfrm>
              <a:off x="1224136" y="2520456"/>
              <a:ext cx="509145" cy="2715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520"/>
                </a:spcAft>
              </a:pPr>
              <a:r>
                <a:rPr lang="de-DE" sz="2500" dirty="0" smtClean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AS 1</a:t>
              </a:r>
            </a:p>
          </p:txBody>
        </p:sp>
        <p:sp>
          <p:nvSpPr>
            <p:cNvPr id="76" name="Textfeld 75"/>
            <p:cNvSpPr txBox="1"/>
            <p:nvPr/>
          </p:nvSpPr>
          <p:spPr>
            <a:xfrm>
              <a:off x="1800200" y="4032624"/>
              <a:ext cx="554276" cy="2715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520"/>
                </a:spcAft>
              </a:pPr>
              <a:r>
                <a:rPr lang="de-DE" sz="2500" dirty="0" smtClean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AS 2</a:t>
              </a:r>
            </a:p>
          </p:txBody>
        </p:sp>
        <p:sp>
          <p:nvSpPr>
            <p:cNvPr id="79" name="Textfeld 78"/>
            <p:cNvSpPr txBox="1"/>
            <p:nvPr/>
          </p:nvSpPr>
          <p:spPr>
            <a:xfrm>
              <a:off x="7371883" y="2448448"/>
              <a:ext cx="540173" cy="2715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520"/>
                </a:spcAft>
              </a:pPr>
              <a:r>
                <a:rPr lang="de-DE" sz="2500" dirty="0" smtClean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AS 7</a:t>
              </a:r>
            </a:p>
          </p:txBody>
        </p:sp>
        <p:sp>
          <p:nvSpPr>
            <p:cNvPr id="82" name="Textfeld 81"/>
            <p:cNvSpPr txBox="1"/>
            <p:nvPr/>
          </p:nvSpPr>
          <p:spPr>
            <a:xfrm>
              <a:off x="7344816" y="4034958"/>
              <a:ext cx="566969" cy="2715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520"/>
                </a:spcAft>
              </a:pPr>
              <a:r>
                <a:rPr lang="de-DE" sz="2500" dirty="0" smtClean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AS 8</a:t>
              </a:r>
            </a:p>
          </p:txBody>
        </p:sp>
      </p:grpSp>
      <p:cxnSp>
        <p:nvCxnSpPr>
          <p:cNvPr id="41991" name="Gerade Verbindung 41990"/>
          <p:cNvCxnSpPr/>
          <p:nvPr/>
        </p:nvCxnSpPr>
        <p:spPr>
          <a:xfrm>
            <a:off x="6952968" y="3235244"/>
            <a:ext cx="1050117" cy="401454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93" name="Gerade Verbindung 41992"/>
          <p:cNvCxnSpPr/>
          <p:nvPr/>
        </p:nvCxnSpPr>
        <p:spPr>
          <a:xfrm>
            <a:off x="8606632" y="4213575"/>
            <a:ext cx="13532" cy="1271833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95" name="Gerade Verbindung 41994"/>
          <p:cNvCxnSpPr>
            <a:endCxn id="120" idx="2"/>
          </p:cNvCxnSpPr>
          <p:nvPr/>
        </p:nvCxnSpPr>
        <p:spPr>
          <a:xfrm>
            <a:off x="2968454" y="5927800"/>
            <a:ext cx="5006078" cy="13950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97" name="Gerade Verbindung 41996"/>
          <p:cNvCxnSpPr>
            <a:endCxn id="117" idx="3"/>
          </p:cNvCxnSpPr>
          <p:nvPr/>
        </p:nvCxnSpPr>
        <p:spPr>
          <a:xfrm>
            <a:off x="1759218" y="4321529"/>
            <a:ext cx="546682" cy="1171600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99" name="Gerade Verbindung 41998"/>
          <p:cNvCxnSpPr/>
          <p:nvPr/>
        </p:nvCxnSpPr>
        <p:spPr>
          <a:xfrm flipV="1">
            <a:off x="2863465" y="3592840"/>
            <a:ext cx="817359" cy="1990401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01" name="Gerade Verbindung 42000"/>
          <p:cNvCxnSpPr/>
          <p:nvPr/>
        </p:nvCxnSpPr>
        <p:spPr>
          <a:xfrm>
            <a:off x="6988153" y="5117690"/>
            <a:ext cx="1152963" cy="475673"/>
          </a:xfrm>
          <a:prstGeom prst="line">
            <a:avLst/>
          </a:prstGeom>
          <a:ln w="28575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pieren 94"/>
          <p:cNvGrpSpPr/>
          <p:nvPr/>
        </p:nvGrpSpPr>
        <p:grpSpPr>
          <a:xfrm>
            <a:off x="8395251" y="2550517"/>
            <a:ext cx="1835132" cy="692521"/>
            <a:chOff x="7386395" y="1800299"/>
            <a:chExt cx="1614605" cy="488821"/>
          </a:xfrm>
        </p:grpSpPr>
        <p:sp>
          <p:nvSpPr>
            <p:cNvPr id="42006" name="Rechteck 42005"/>
            <p:cNvSpPr/>
            <p:nvPr/>
          </p:nvSpPr>
          <p:spPr>
            <a:xfrm>
              <a:off x="7386395" y="1800299"/>
              <a:ext cx="1614605" cy="48882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700" dirty="0" err="1" smtClean="0">
                  <a:solidFill>
                    <a:schemeClr val="accent2"/>
                  </a:solidFill>
                  <a:latin typeface="+mj-lt"/>
                </a:rPr>
                <a:t>Prefix</a:t>
              </a:r>
              <a:r>
                <a:rPr lang="de-DE" sz="1700" dirty="0" smtClean="0">
                  <a:solidFill>
                    <a:schemeClr val="accent2"/>
                  </a:solidFill>
                  <a:latin typeface="+mj-lt"/>
                </a:rPr>
                <a:t>: 1.1.0.0/16</a:t>
              </a:r>
              <a:br>
                <a:rPr lang="de-DE" sz="1700" dirty="0" smtClean="0">
                  <a:solidFill>
                    <a:schemeClr val="accent2"/>
                  </a:solidFill>
                  <a:latin typeface="+mj-lt"/>
                </a:rPr>
              </a:br>
              <a:r>
                <a:rPr lang="de-DE" sz="1700" dirty="0" smtClean="0">
                  <a:solidFill>
                    <a:schemeClr val="accent2"/>
                  </a:solidFill>
                  <a:latin typeface="+mj-lt"/>
                </a:rPr>
                <a:t>Besitzer: 7</a:t>
              </a:r>
            </a:p>
          </p:txBody>
        </p:sp>
        <p:sp>
          <p:nvSpPr>
            <p:cNvPr id="94" name="Wolke 93"/>
            <p:cNvSpPr>
              <a:spLocks noChangeAspect="1"/>
            </p:cNvSpPr>
            <p:nvPr/>
          </p:nvSpPr>
          <p:spPr>
            <a:xfrm>
              <a:off x="8784976" y="1864694"/>
              <a:ext cx="144016" cy="108000"/>
            </a:xfrm>
            <a:prstGeom prst="cloud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700" dirty="0" err="1" smtClean="0">
                <a:solidFill>
                  <a:schemeClr val="accent2"/>
                </a:solidFill>
                <a:latin typeface="+mj-lt"/>
              </a:endParaRPr>
            </a:p>
          </p:txBody>
        </p:sp>
      </p:grpSp>
      <p:sp>
        <p:nvSpPr>
          <p:cNvPr id="175" name="Wolke 174"/>
          <p:cNvSpPr>
            <a:spLocks noChangeAspect="1"/>
          </p:cNvSpPr>
          <p:nvPr/>
        </p:nvSpPr>
        <p:spPr>
          <a:xfrm>
            <a:off x="1683188" y="4233763"/>
            <a:ext cx="163686" cy="153006"/>
          </a:xfrm>
          <a:prstGeom prst="cloud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10" name="Gruppieren 95"/>
          <p:cNvGrpSpPr/>
          <p:nvPr/>
        </p:nvGrpSpPr>
        <p:grpSpPr>
          <a:xfrm>
            <a:off x="304526" y="2455011"/>
            <a:ext cx="1823394" cy="692521"/>
            <a:chOff x="267931" y="1732886"/>
            <a:chExt cx="1604277" cy="488821"/>
          </a:xfrm>
        </p:grpSpPr>
        <p:sp>
          <p:nvSpPr>
            <p:cNvPr id="173" name="Rechteck 172"/>
            <p:cNvSpPr/>
            <p:nvPr/>
          </p:nvSpPr>
          <p:spPr>
            <a:xfrm>
              <a:off x="267931" y="1732886"/>
              <a:ext cx="1604277" cy="48882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700" dirty="0" err="1" smtClean="0">
                  <a:solidFill>
                    <a:schemeClr val="accent2"/>
                  </a:solidFill>
                  <a:latin typeface="+mj-lt"/>
                </a:rPr>
                <a:t>Prefix</a:t>
              </a:r>
              <a:r>
                <a:rPr lang="de-DE" sz="1700" dirty="0" smtClean="0">
                  <a:solidFill>
                    <a:schemeClr val="accent2"/>
                  </a:solidFill>
                  <a:latin typeface="+mj-lt"/>
                </a:rPr>
                <a:t>: 1.1.0.0/16</a:t>
              </a:r>
              <a:br>
                <a:rPr lang="de-DE" sz="1700" dirty="0" smtClean="0">
                  <a:solidFill>
                    <a:schemeClr val="accent2"/>
                  </a:solidFill>
                  <a:latin typeface="+mj-lt"/>
                </a:rPr>
              </a:br>
              <a:r>
                <a:rPr lang="de-DE" sz="1700" dirty="0" smtClean="0">
                  <a:solidFill>
                    <a:schemeClr val="accent2"/>
                  </a:solidFill>
                  <a:latin typeface="+mj-lt"/>
                </a:rPr>
                <a:t>Besitzer: 1</a:t>
              </a:r>
            </a:p>
          </p:txBody>
        </p:sp>
        <p:sp>
          <p:nvSpPr>
            <p:cNvPr id="176" name="Wolke 175"/>
            <p:cNvSpPr>
              <a:spLocks noChangeAspect="1"/>
            </p:cNvSpPr>
            <p:nvPr/>
          </p:nvSpPr>
          <p:spPr>
            <a:xfrm>
              <a:off x="1692564" y="1800299"/>
              <a:ext cx="144016" cy="108000"/>
            </a:xfrm>
            <a:prstGeom prst="cloud">
              <a:avLst/>
            </a:prstGeom>
            <a:solidFill>
              <a:schemeClr val="accent2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700" dirty="0" err="1" smtClean="0">
                <a:solidFill>
                  <a:schemeClr val="accent2"/>
                </a:solidFill>
                <a:latin typeface="+mj-lt"/>
              </a:endParaRPr>
            </a:p>
          </p:txBody>
        </p:sp>
      </p:grpSp>
      <p:sp>
        <p:nvSpPr>
          <p:cNvPr id="81" name="Wolke 80"/>
          <p:cNvSpPr>
            <a:spLocks noChangeAspect="1"/>
          </p:cNvSpPr>
          <p:nvPr/>
        </p:nvSpPr>
        <p:spPr>
          <a:xfrm>
            <a:off x="7921242" y="3570666"/>
            <a:ext cx="163686" cy="153006"/>
          </a:xfrm>
          <a:prstGeom prst="cloud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3" name="Wolke 82"/>
          <p:cNvSpPr>
            <a:spLocks noChangeAspect="1"/>
          </p:cNvSpPr>
          <p:nvPr/>
        </p:nvSpPr>
        <p:spPr>
          <a:xfrm>
            <a:off x="8531555" y="4118886"/>
            <a:ext cx="163686" cy="153006"/>
          </a:xfrm>
          <a:prstGeom prst="cloud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4" name="Wolke 83"/>
          <p:cNvSpPr>
            <a:spLocks noChangeAspect="1"/>
          </p:cNvSpPr>
          <p:nvPr/>
        </p:nvSpPr>
        <p:spPr>
          <a:xfrm>
            <a:off x="8059273" y="5516859"/>
            <a:ext cx="163686" cy="153006"/>
          </a:xfrm>
          <a:prstGeom prst="cloud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5" name="Wolke 84"/>
          <p:cNvSpPr>
            <a:spLocks noChangeAspect="1"/>
          </p:cNvSpPr>
          <p:nvPr/>
        </p:nvSpPr>
        <p:spPr>
          <a:xfrm>
            <a:off x="7892689" y="5858271"/>
            <a:ext cx="163686" cy="153006"/>
          </a:xfrm>
          <a:prstGeom prst="cloud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6" name="Wolke 85"/>
          <p:cNvSpPr>
            <a:spLocks noChangeAspect="1"/>
          </p:cNvSpPr>
          <p:nvPr/>
        </p:nvSpPr>
        <p:spPr>
          <a:xfrm>
            <a:off x="6233210" y="3663402"/>
            <a:ext cx="163686" cy="153006"/>
          </a:xfrm>
          <a:prstGeom prst="cloud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7" name="Wolke 86"/>
          <p:cNvSpPr>
            <a:spLocks noChangeAspect="1"/>
          </p:cNvSpPr>
          <p:nvPr/>
        </p:nvSpPr>
        <p:spPr>
          <a:xfrm>
            <a:off x="5696763" y="3494163"/>
            <a:ext cx="163686" cy="153006"/>
          </a:xfrm>
          <a:prstGeom prst="cloud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8" name="Wolke 87"/>
          <p:cNvSpPr>
            <a:spLocks noChangeAspect="1"/>
          </p:cNvSpPr>
          <p:nvPr/>
        </p:nvSpPr>
        <p:spPr>
          <a:xfrm>
            <a:off x="5536741" y="3162212"/>
            <a:ext cx="163686" cy="153006"/>
          </a:xfrm>
          <a:prstGeom prst="cloud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0" name="Wolke 89"/>
          <p:cNvSpPr>
            <a:spLocks noChangeAspect="1"/>
          </p:cNvSpPr>
          <p:nvPr/>
        </p:nvSpPr>
        <p:spPr>
          <a:xfrm>
            <a:off x="2781622" y="5485408"/>
            <a:ext cx="163686" cy="153006"/>
          </a:xfrm>
          <a:prstGeom prst="cloud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1" name="Wolke 90"/>
          <p:cNvSpPr>
            <a:spLocks noChangeAspect="1"/>
          </p:cNvSpPr>
          <p:nvPr/>
        </p:nvSpPr>
        <p:spPr>
          <a:xfrm>
            <a:off x="2886610" y="5865593"/>
            <a:ext cx="163686" cy="153006"/>
          </a:xfrm>
          <a:prstGeom prst="cloud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148" tIns="56574" rIns="113148" bIns="56574" rtlCol="0" anchor="ctr"/>
          <a:lstStyle/>
          <a:p>
            <a:pPr algn="ctr"/>
            <a:endParaRPr lang="de-DE" sz="1700" dirty="0" err="1" smtClean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43010" name="Picture 2" descr="C:\Users\matthias\AppData\Local\Microsoft\Windows\Temporary Internet Files\Content.IE5\UUF8GCTH\Fxemoji_u1F608.svg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906" y="2958576"/>
            <a:ext cx="446013" cy="55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47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1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7529A"/>
                                      </p:to>
                                    </p:animClr>
                                    <p:set>
                                      <p:cBhvr>
                                        <p:cTn id="23" dur="1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7" dur="1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6528E-6 -7.68289E-7 L 0.05012 0.16131 " pathEditMode="relative" rAng="0" ptsTypes="AA">
                                      <p:cBhvr>
                                        <p:cTn id="39" dur="3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7" y="805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96728E-6 4.89746E-8 L -0.10265 -0.05632 " pathEditMode="relative" rAng="0" ptsTypes="AA">
                                      <p:cBhvr>
                                        <p:cTn id="41" dur="3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33" y="-281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06269E-7 -1.16315E-7 L 0.00069 0.17417 " pathEditMode="relative" rAng="0" ptsTypes="AA">
                                      <p:cBhvr>
                                        <p:cTn id="43" dur="3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" y="86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1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54" dur="1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1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1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58" dur="1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1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1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2" dur="1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1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1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510"/>
                            </p:stCondLst>
                            <p:childTnLst>
                              <p:par>
                                <p:cTn id="8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7372E-6 -3.57515E-6 L 0.07733 -0.2715 " pathEditMode="relative" rAng="0" ptsTypes="AA">
                                      <p:cBhvr>
                                        <p:cTn id="81" dur="3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58" y="-1359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45 -2.99051E-6 L 0.47985 0.00062 " pathEditMode="relative" rAng="0" ptsTypes="AA">
                                      <p:cBhvr>
                                        <p:cTn id="83" dur="3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20" y="31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1547E-6 -1.34986E-6 L -0.07079 0.00031 " pathEditMode="relative" rAng="0" ptsTypes="AA">
                                      <p:cBhvr>
                                        <p:cTn id="85" dur="3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48" y="0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5012E-6 -2.84971E-6 L -0.10179 0.15427 " pathEditMode="relative" rAng="0" ptsTypes="AA">
                                      <p:cBhvr>
                                        <p:cTn id="87" dur="3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98" y="7713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6414E-6 3.09152E-7 L 0.00035 0.11907 " pathEditMode="relative" rAng="0" ptsTypes="AA">
                                      <p:cBhvr>
                                        <p:cTn id="89" dur="3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5938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9011E-6 1.14784E-6 L -0.10886 -0.06244 " pathEditMode="relative" rAng="0" ptsTypes="AA">
                                      <p:cBhvr>
                                        <p:cTn id="91" dur="3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43" y="-3122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1244E-6 4.82706E-6 L -0.47296 -0.00062 " pathEditMode="relative" rAng="0" ptsTypes="AA">
                                      <p:cBhvr>
                                        <p:cTn id="93" dur="3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48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010"/>
                            </p:stCondLst>
                            <p:childTnLst>
                              <p:par>
                                <p:cTn id="9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1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11" dur="1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1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1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15" dur="1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1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2" grpId="0"/>
      <p:bldP spid="3" grpId="0"/>
      <p:bldP spid="175" grpId="0" animBg="1"/>
      <p:bldP spid="175" grpId="1" animBg="1"/>
      <p:bldP spid="175" grpId="2" animBg="1"/>
      <p:bldP spid="81" grpId="0" animBg="1"/>
      <p:bldP spid="81" grpId="1" animBg="1"/>
      <p:bldP spid="81" grpId="2" animBg="1"/>
      <p:bldP spid="83" grpId="0" animBg="1"/>
      <p:bldP spid="83" grpId="1" animBg="1"/>
      <p:bldP spid="83" grpId="2" animBg="1"/>
      <p:bldP spid="84" grpId="0" animBg="1"/>
      <p:bldP spid="84" grpId="1" animBg="1"/>
      <p:bldP spid="84" grpId="2" animBg="1"/>
      <p:bldP spid="85" grpId="0" animBg="1"/>
      <p:bldP spid="85" grpId="1" animBg="1"/>
      <p:bldP spid="85" grpId="2" animBg="1"/>
      <p:bldP spid="86" grpId="0" animBg="1"/>
      <p:bldP spid="86" grpId="1" animBg="1"/>
      <p:bldP spid="86" grpId="2" animBg="1"/>
      <p:bldP spid="87" grpId="0" animBg="1"/>
      <p:bldP spid="87" grpId="1" animBg="1"/>
      <p:bldP spid="87" grpId="2" animBg="1"/>
      <p:bldP spid="88" grpId="0" animBg="1"/>
      <p:bldP spid="88" grpId="1" animBg="1"/>
      <p:bldP spid="88" grpId="2" animBg="1"/>
      <p:bldP spid="90" grpId="0" animBg="1"/>
      <p:bldP spid="90" grpId="1" animBg="1"/>
      <p:bldP spid="90" grpId="2" animBg="1"/>
      <p:bldP spid="91" grpId="0" animBg="1"/>
      <p:bldP spid="91" grpId="1" animBg="1"/>
      <p:bldP spid="91" grpId="2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Routing Anomalies – Prefix Hijacking</a:t>
            </a:r>
            <a:endParaRPr lang="en-US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Annahme</a:t>
            </a:r>
            <a:r>
              <a:rPr lang="en-US" altLang="de-DE" dirty="0" smtClean="0"/>
              <a:t>: AS 680 </a:t>
            </a:r>
            <a:r>
              <a:rPr lang="en-US" altLang="de-DE" dirty="0" err="1" smtClean="0"/>
              <a:t>ist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Angreifer</a:t>
            </a:r>
            <a:r>
              <a:rPr lang="en-US" altLang="de-DE" dirty="0" smtClean="0"/>
              <a:t> (und </a:t>
            </a:r>
            <a:r>
              <a:rPr lang="en-US" altLang="de-DE" dirty="0" err="1" smtClean="0"/>
              <a:t>möchte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Datenverkehr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abgreifen</a:t>
            </a:r>
            <a:r>
              <a:rPr lang="en-US" altLang="de-DE" dirty="0" smtClean="0"/>
              <a:t>)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Ist</a:t>
            </a:r>
            <a:r>
              <a:rPr lang="en-US" altLang="de-DE" dirty="0" smtClean="0"/>
              <a:t> dies </a:t>
            </a:r>
            <a:r>
              <a:rPr lang="en-US" altLang="de-DE" dirty="0" err="1" smtClean="0"/>
              <a:t>ein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realistisches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Szenario</a:t>
            </a:r>
            <a:r>
              <a:rPr lang="en-US" altLang="de-DE" dirty="0" smtClean="0"/>
              <a:t> (= </a:t>
            </a:r>
            <a:r>
              <a:rPr lang="en-US" altLang="de-DE" dirty="0" err="1" smtClean="0"/>
              <a:t>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echte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Bedrohung</a:t>
            </a:r>
            <a:r>
              <a:rPr lang="en-US" altLang="de-DE" dirty="0" smtClean="0"/>
              <a:t>)?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46084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22DC221-9130-4C8A-91E3-7A6240F2A4A7}" type="slidenum">
              <a:rPr lang="de-DE" altLang="de-DE" smtClean="0">
                <a:solidFill>
                  <a:srgbClr val="0030CA"/>
                </a:solidFill>
              </a:rPr>
              <a:pPr/>
              <a:t>44</a:t>
            </a:fld>
            <a:endParaRPr lang="de-DE" altLang="de-DE" smtClean="0">
              <a:solidFill>
                <a:srgbClr val="0030CA"/>
              </a:solidFill>
              <a:latin typeface="News Gothic MT" pitchFamily="34" charset="0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Routing Anomalies – Prefix Hijacking</a:t>
            </a:r>
            <a:endParaRPr lang="en-US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de-DE" dirty="0" smtClean="0"/>
              <a:t>Assume AS 680 is evil (and would like to attract traffic to it)</a:t>
            </a:r>
          </a:p>
          <a:p>
            <a:pPr lvl="1">
              <a:defRPr/>
            </a:pPr>
            <a:r>
              <a:rPr lang="en-US" altLang="de-DE" dirty="0" smtClean="0"/>
              <a:t>Is this scenario relevant (= a real threat)?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47107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2591939-9827-40E3-8138-C9997371B859}" type="slidenum">
              <a:rPr lang="de-DE" altLang="de-DE" smtClean="0">
                <a:solidFill>
                  <a:srgbClr val="0030CA"/>
                </a:solidFill>
              </a:rPr>
              <a:pPr/>
              <a:t>45</a:t>
            </a:fld>
            <a:endParaRPr lang="de-DE" altLang="de-DE" smtClean="0">
              <a:solidFill>
                <a:srgbClr val="0030CA"/>
              </a:solidFill>
              <a:latin typeface="News Gothic MT" pitchFamily="34" charset="0"/>
            </a:endParaRPr>
          </a:p>
        </p:txBody>
      </p:sp>
      <p:pic>
        <p:nvPicPr>
          <p:cNvPr id="4710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4660" y="819553"/>
            <a:ext cx="8575336" cy="6410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Routing Anomalies – Prefix Hijacking</a:t>
            </a:r>
            <a:endParaRPr lang="en-US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de-DE" dirty="0" smtClean="0"/>
              <a:t>Assume AS 680 is evil (and would like to attract traffic to it)</a:t>
            </a:r>
          </a:p>
          <a:p>
            <a:pPr lvl="1">
              <a:defRPr/>
            </a:pPr>
            <a:r>
              <a:rPr lang="en-US" altLang="de-DE" dirty="0" smtClean="0"/>
              <a:t>Is this scenario relevant (= a real threat)?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48133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B632F97-0922-40A7-B274-EB0E30F42937}" type="slidenum">
              <a:rPr lang="de-DE" altLang="de-DE" smtClean="0">
                <a:solidFill>
                  <a:srgbClr val="0030CA"/>
                </a:solidFill>
              </a:rPr>
              <a:pPr/>
              <a:t>46</a:t>
            </a:fld>
            <a:endParaRPr lang="de-DE" altLang="de-DE" smtClean="0">
              <a:solidFill>
                <a:srgbClr val="0030CA"/>
              </a:solidFill>
              <a:latin typeface="News Gothic MT" pitchFamily="34" charset="0"/>
            </a:endParaRPr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4660" y="819553"/>
            <a:ext cx="8575336" cy="6410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3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3879" y="448884"/>
            <a:ext cx="4166721" cy="632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Routing Anomalies – Prefix Hijacking</a:t>
            </a:r>
            <a:endParaRPr lang="en-US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de-DE" dirty="0" smtClean="0"/>
              <a:t>Assume AS 680 is evil (and would like to attract traffic to it)</a:t>
            </a:r>
          </a:p>
          <a:p>
            <a:pPr lvl="1">
              <a:defRPr/>
            </a:pPr>
            <a:r>
              <a:rPr lang="en-US" altLang="de-DE" dirty="0" smtClean="0"/>
              <a:t>Is this scenario relevant (= a real threat)?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49156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7D503DC-592D-4A56-A6E9-635E96243A68}" type="slidenum">
              <a:rPr lang="de-DE" altLang="de-DE" smtClean="0">
                <a:solidFill>
                  <a:srgbClr val="0030CA"/>
                </a:solidFill>
              </a:rPr>
              <a:pPr/>
              <a:t>47</a:t>
            </a:fld>
            <a:endParaRPr lang="de-DE" altLang="de-DE" smtClean="0">
              <a:solidFill>
                <a:srgbClr val="0030CA"/>
              </a:solidFill>
              <a:latin typeface="News Gothic MT" pitchFamily="34" charset="0"/>
            </a:endParaRPr>
          </a:p>
        </p:txBody>
      </p:sp>
      <p:pic>
        <p:nvPicPr>
          <p:cNvPr id="4915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4660" y="819553"/>
            <a:ext cx="8575336" cy="6410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915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3879" y="448884"/>
            <a:ext cx="4166721" cy="632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915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07762" y="124129"/>
            <a:ext cx="5436199" cy="7993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Routing Anomalies – Prefix Hijacking</a:t>
            </a:r>
            <a:endParaRPr lang="en-US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de-DE" dirty="0" smtClean="0"/>
              <a:t>Assume AS 680 is evil (and would like to attract traffic to it)</a:t>
            </a:r>
          </a:p>
          <a:p>
            <a:pPr lvl="1">
              <a:defRPr/>
            </a:pPr>
            <a:r>
              <a:rPr lang="en-US" altLang="de-DE" dirty="0" smtClean="0"/>
              <a:t>Is this scenario relevant (= a real threat)?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0181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4A2EACC-A95B-4453-A7CE-A10CDF575B65}" type="slidenum">
              <a:rPr lang="de-DE" altLang="de-DE" smtClean="0">
                <a:solidFill>
                  <a:srgbClr val="0030CA"/>
                </a:solidFill>
              </a:rPr>
              <a:pPr/>
              <a:t>48</a:t>
            </a:fld>
            <a:endParaRPr lang="de-DE" altLang="de-DE" smtClean="0">
              <a:solidFill>
                <a:srgbClr val="0030CA"/>
              </a:solidFill>
              <a:latin typeface="News Gothic MT" pitchFamily="34" charset="0"/>
            </a:endParaRPr>
          </a:p>
        </p:txBody>
      </p:sp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4660" y="819553"/>
            <a:ext cx="8575336" cy="6410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18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3879" y="448884"/>
            <a:ext cx="4166721" cy="632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183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07762" y="124129"/>
            <a:ext cx="5436199" cy="7993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18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08491" y="47614"/>
            <a:ext cx="6432866" cy="7722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Routing Anomalies – Prefix Hijacking</a:t>
            </a:r>
            <a:endParaRPr lang="en-US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de-DE" dirty="0" smtClean="0"/>
              <a:t>Assume AS 680 is evil (and would like to attract traffic to it)</a:t>
            </a:r>
          </a:p>
          <a:p>
            <a:pPr lvl="1">
              <a:defRPr/>
            </a:pPr>
            <a:r>
              <a:rPr lang="en-US" altLang="de-DE" dirty="0" smtClean="0"/>
              <a:t>Is this scenario relevant (= a real threat)?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1204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AED218D-A4FE-430C-86E5-7DEEE7209F36}" type="slidenum">
              <a:rPr lang="de-DE" altLang="de-DE" smtClean="0">
                <a:solidFill>
                  <a:srgbClr val="0030CA"/>
                </a:solidFill>
              </a:rPr>
              <a:pPr/>
              <a:t>49</a:t>
            </a:fld>
            <a:endParaRPr lang="de-DE" altLang="de-DE" smtClean="0">
              <a:solidFill>
                <a:srgbClr val="0030CA"/>
              </a:solidFill>
              <a:latin typeface="News Gothic MT" pitchFamily="34" charset="0"/>
            </a:endParaRPr>
          </a:p>
        </p:txBody>
      </p:sp>
      <p:pic>
        <p:nvPicPr>
          <p:cNvPr id="5120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3879" y="448884"/>
            <a:ext cx="4166721" cy="632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0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07762" y="124129"/>
            <a:ext cx="5436199" cy="7993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0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08491" y="47614"/>
            <a:ext cx="6432866" cy="7722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08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7311" y="278852"/>
            <a:ext cx="6105494" cy="7358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Border Gateway Protocol</a:t>
            </a:r>
            <a:endParaRPr lang="en-US" dirty="0"/>
          </a:p>
        </p:txBody>
      </p:sp>
      <p:sp>
        <p:nvSpPr>
          <p:cNvPr id="12292" name="Inhaltsplatzhalter 2"/>
          <p:cNvSpPr>
            <a:spLocks noGrp="1"/>
          </p:cNvSpPr>
          <p:nvPr>
            <p:ph idx="1"/>
          </p:nvPr>
        </p:nvSpPr>
        <p:spPr>
          <a:xfrm>
            <a:off x="327372" y="1800473"/>
            <a:ext cx="9728413" cy="2736304"/>
          </a:xfrm>
        </p:spPr>
        <p:txBody>
          <a:bodyPr/>
          <a:lstStyle/>
          <a:p>
            <a:pPr>
              <a:buNone/>
            </a:pPr>
            <a:r>
              <a:rPr lang="en-US" altLang="de-DE" dirty="0" smtClean="0"/>
              <a:t>BGP Open Message: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4B112F-9B55-4A4B-9CD5-6D4499A1BE82}" type="slidenum">
              <a:rPr lang="de-DE" altLang="x-none" smtClean="0"/>
              <a:pPr>
                <a:defRPr/>
              </a:pPr>
              <a:t>5</a:t>
            </a:fld>
            <a:endParaRPr lang="de-DE" altLang="x-none" dirty="0">
              <a:latin typeface="+mn-lt"/>
            </a:endParaRPr>
          </a:p>
        </p:txBody>
      </p:sp>
      <p:pic>
        <p:nvPicPr>
          <p:cNvPr id="12595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8257" y="2207391"/>
            <a:ext cx="7415859" cy="362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2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Routing Anomalies – Prefix Hijacking</a:t>
            </a:r>
            <a:endParaRPr lang="en-US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de-DE" dirty="0" smtClean="0"/>
              <a:t>Assume AS 680 is evil (and would like to attract traffic to it)</a:t>
            </a:r>
          </a:p>
          <a:p>
            <a:pPr lvl="1">
              <a:defRPr/>
            </a:pPr>
            <a:r>
              <a:rPr lang="en-US" altLang="de-DE" dirty="0" smtClean="0"/>
              <a:t>Is this scenario relevant (= a real threat)?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2229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C91F56C-1E6B-44CB-B814-3186F0CDC2F2}" type="slidenum">
              <a:rPr lang="de-DE" altLang="de-DE" smtClean="0">
                <a:solidFill>
                  <a:srgbClr val="0030CA"/>
                </a:solidFill>
              </a:rPr>
              <a:pPr/>
              <a:t>50</a:t>
            </a:fld>
            <a:endParaRPr lang="de-DE" altLang="de-DE" smtClean="0">
              <a:solidFill>
                <a:srgbClr val="0030CA"/>
              </a:solidFill>
              <a:latin typeface="News Gothic MT" pitchFamily="34" charset="0"/>
            </a:endParaRPr>
          </a:p>
        </p:txBody>
      </p:sp>
      <p:pic>
        <p:nvPicPr>
          <p:cNvPr id="5222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08491" y="47614"/>
            <a:ext cx="6432866" cy="7722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2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3879" y="448884"/>
            <a:ext cx="4166721" cy="632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23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07762" y="124129"/>
            <a:ext cx="5436199" cy="7993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23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7311" y="278852"/>
            <a:ext cx="6105494" cy="7358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233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829952" y="-34001"/>
            <a:ext cx="4796004" cy="7290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Routing Anomalies – Prefix Hijacking</a:t>
            </a:r>
            <a:endParaRPr lang="en-US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de-DE" dirty="0" smtClean="0"/>
              <a:t>Assume AS 680 is evil (and would like to attract traffic to it)</a:t>
            </a:r>
          </a:p>
          <a:p>
            <a:pPr lvl="1">
              <a:defRPr/>
            </a:pPr>
            <a:r>
              <a:rPr lang="en-US" altLang="de-DE" dirty="0" smtClean="0"/>
              <a:t>Is this scenario relevant (= a real threat)?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3253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F351EF4-6607-47DD-ADA0-EE8A72D06090}" type="slidenum">
              <a:rPr lang="de-DE" altLang="de-DE" smtClean="0">
                <a:solidFill>
                  <a:srgbClr val="0030CA"/>
                </a:solidFill>
              </a:rPr>
              <a:pPr/>
              <a:t>51</a:t>
            </a:fld>
            <a:endParaRPr lang="de-DE" altLang="de-DE" smtClean="0">
              <a:solidFill>
                <a:srgbClr val="0030CA"/>
              </a:solidFill>
              <a:latin typeface="News Gothic MT" pitchFamily="34" charset="0"/>
            </a:endParaRPr>
          </a:p>
        </p:txBody>
      </p:sp>
      <p:pic>
        <p:nvPicPr>
          <p:cNvPr id="5325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08491" y="47614"/>
            <a:ext cx="6432866" cy="7722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3879" y="448884"/>
            <a:ext cx="4166721" cy="632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5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07762" y="124129"/>
            <a:ext cx="5436199" cy="7993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7311" y="278852"/>
            <a:ext cx="6105494" cy="7358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7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829952" y="-34001"/>
            <a:ext cx="4796004" cy="7290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9" name="Grafik 3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467723" y="5"/>
            <a:ext cx="7540475" cy="734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Prefix Hijacking</a:t>
            </a:r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148" indent="-457148">
              <a:buNone/>
              <a:defRPr/>
            </a:pPr>
            <a:r>
              <a:rPr lang="en-US" altLang="de-DE" dirty="0" err="1" smtClean="0"/>
              <a:t>Mögliche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Ursachen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für</a:t>
            </a:r>
            <a:r>
              <a:rPr lang="en-US" altLang="de-DE" dirty="0" smtClean="0"/>
              <a:t> Prefix-Hijacking?</a:t>
            </a:r>
          </a:p>
          <a:p>
            <a:pPr marL="450798" lvl="1" indent="-211114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Angriff</a:t>
            </a:r>
            <a:r>
              <a:rPr lang="en-US" altLang="de-DE" dirty="0" smtClean="0"/>
              <a:t>?</a:t>
            </a:r>
          </a:p>
          <a:p>
            <a:pPr marL="697630" lvl="1" indent="-457148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marL="697630" lvl="1" indent="-457148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marL="450798" lvl="1" indent="-211114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Fehlkonfiguration</a:t>
            </a:r>
            <a:r>
              <a:rPr lang="en-US" altLang="de-DE" dirty="0" smtClean="0"/>
              <a:t>?</a:t>
            </a:r>
          </a:p>
          <a:p>
            <a:pPr marL="697630" lvl="1" indent="-457148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marL="697630" lvl="1" indent="-457148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marL="697630" lvl="1" indent="-457148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marL="450798" lvl="1" indent="-211114">
              <a:buFont typeface="Wingdings" pitchFamily="2" charset="2"/>
              <a:buChar char="§"/>
              <a:defRPr/>
            </a:pPr>
            <a:r>
              <a:rPr lang="en-US" altLang="de-DE" dirty="0" smtClean="0"/>
              <a:t>Software-Bug?</a:t>
            </a:r>
          </a:p>
          <a:p>
            <a:pPr marL="697630" lvl="1" indent="-457148">
              <a:buFont typeface="Wingdings" pitchFamily="2" charset="2"/>
              <a:buChar char="§"/>
              <a:defRPr/>
            </a:pPr>
            <a:endParaRPr lang="en-US" altLang="de-DE" dirty="0"/>
          </a:p>
          <a:p>
            <a:pPr marL="697630" lvl="1" indent="-457148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marL="697630" lvl="1" indent="-457148">
              <a:buFont typeface="Wingdings" pitchFamily="2" charset="2"/>
              <a:buChar char="§"/>
              <a:defRPr/>
            </a:pPr>
            <a:endParaRPr lang="en-US" alt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437265-FF75-4263-ABBD-E8645A301D7E}" type="slidenum">
              <a:rPr lang="de-DE" altLang="x-none" smtClean="0"/>
              <a:pPr>
                <a:defRPr/>
              </a:pPr>
              <a:t>52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Prefix Hijacking</a:t>
            </a:r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err="1" smtClean="0"/>
              <a:t>Mögliche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Ursachen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für</a:t>
            </a:r>
            <a:r>
              <a:rPr lang="en-US" altLang="de-DE" dirty="0" smtClean="0"/>
              <a:t> Prefix-Hijacking?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Angriff</a:t>
            </a:r>
            <a:r>
              <a:rPr lang="en-US" altLang="de-DE" dirty="0" smtClean="0"/>
              <a:t>?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Ja</a:t>
            </a:r>
            <a:r>
              <a:rPr lang="en-US" altLang="de-DE" dirty="0" smtClean="0"/>
              <a:t>!</a:t>
            </a:r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Fehlkonfiguration</a:t>
            </a:r>
            <a:r>
              <a:rPr lang="en-US" altLang="de-DE" dirty="0" smtClean="0"/>
              <a:t>?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smtClean="0"/>
              <a:t>Das </a:t>
            </a:r>
            <a:r>
              <a:rPr lang="en-US" altLang="de-DE" dirty="0" err="1" smtClean="0"/>
              <a:t>kann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tatsächlich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passieren</a:t>
            </a:r>
            <a:r>
              <a:rPr lang="en-US" altLang="de-DE" dirty="0" smtClean="0"/>
              <a:t> (</a:t>
            </a:r>
            <a:r>
              <a:rPr lang="en-US" altLang="de-DE" dirty="0" err="1" smtClean="0"/>
              <a:t>etwa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verursacht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durch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übermüdete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Administratoren</a:t>
            </a:r>
            <a:r>
              <a:rPr lang="en-US" altLang="de-DE" dirty="0" smtClean="0"/>
              <a:t> an </a:t>
            </a:r>
            <a:r>
              <a:rPr lang="en-US" altLang="de-DE" dirty="0" err="1" smtClean="0"/>
              <a:t>einem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Freitag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Nachmittag</a:t>
            </a:r>
            <a:r>
              <a:rPr lang="en-US" altLang="de-DE" dirty="0" smtClean="0"/>
              <a:t>) und </a:t>
            </a:r>
            <a:r>
              <a:rPr lang="en-US" altLang="de-DE" dirty="0" err="1" smtClean="0"/>
              <a:t>scheint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sehr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häufiges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Phänomen</a:t>
            </a:r>
            <a:r>
              <a:rPr lang="en-US" altLang="de-DE" dirty="0" smtClean="0"/>
              <a:t>/Problem </a:t>
            </a:r>
            <a:r>
              <a:rPr lang="en-US" altLang="de-DE" dirty="0" err="1" smtClean="0"/>
              <a:t>zu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sein</a:t>
            </a: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Software failure?</a:t>
            </a:r>
          </a:p>
          <a:p>
            <a:pPr marL="509021" lvl="1" indent="0">
              <a:buFont typeface="Wingdings" pitchFamily="2" charset="2"/>
              <a:buChar char="§"/>
              <a:defRPr/>
            </a:pPr>
            <a:r>
              <a:rPr lang="en-US" altLang="de-DE" dirty="0" smtClean="0"/>
              <a:t>	</a:t>
            </a:r>
            <a:r>
              <a:rPr lang="en-US" altLang="de-DE" dirty="0" err="1" smtClean="0"/>
              <a:t>Möglich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aber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wie</a:t>
            </a:r>
            <a:r>
              <a:rPr lang="en-US" altLang="de-DE" dirty="0" smtClean="0"/>
              <a:t> Topology Disorder </a:t>
            </a:r>
            <a:r>
              <a:rPr lang="en-US" altLang="de-DE" dirty="0" err="1" smtClean="0"/>
              <a:t>sehr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unwahrscheinlich</a:t>
            </a:r>
            <a:endParaRPr lang="en-US" alt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98936D-2EEF-4C4D-8CD7-01508759FC60}" type="slidenum">
              <a:rPr lang="de-DE" altLang="x-none" smtClean="0"/>
              <a:pPr>
                <a:defRPr/>
              </a:pPr>
              <a:t>53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Routing Anomalies – Prefix Hijacking</a:t>
            </a:r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Folgen</a:t>
            </a:r>
            <a:r>
              <a:rPr lang="en-US" altLang="de-DE" dirty="0" smtClean="0"/>
              <a:t> von Prefix-Hijacking:</a:t>
            </a:r>
            <a:endParaRPr lang="en-US" altLang="de-DE" dirty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Nachahmung</a:t>
            </a:r>
            <a:r>
              <a:rPr lang="en-US" altLang="de-DE" dirty="0" smtClean="0"/>
              <a:t> / </a:t>
            </a:r>
            <a:r>
              <a:rPr lang="en-US" altLang="de-DE" dirty="0" err="1" smtClean="0"/>
              <a:t>Immitation</a:t>
            </a:r>
            <a:r>
              <a:rPr lang="en-US" altLang="de-DE" dirty="0" smtClean="0"/>
              <a:t> von </a:t>
            </a:r>
            <a:r>
              <a:rPr lang="en-US" altLang="de-DE" dirty="0" err="1" smtClean="0"/>
              <a:t>Kommunikationspartnern</a:t>
            </a:r>
            <a:r>
              <a:rPr lang="en-US" altLang="de-DE" dirty="0" smtClean="0"/>
              <a:t> / Online-</a:t>
            </a:r>
            <a:r>
              <a:rPr lang="en-US" altLang="de-DE" dirty="0" err="1" smtClean="0"/>
              <a:t>Diensten</a:t>
            </a: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Traffic </a:t>
            </a:r>
            <a:r>
              <a:rPr lang="en-US" altLang="de-DE" dirty="0" err="1" smtClean="0"/>
              <a:t>Blackholing</a:t>
            </a:r>
            <a:r>
              <a:rPr lang="en-US" altLang="de-DE" dirty="0" smtClean="0"/>
              <a:t> (= </a:t>
            </a:r>
            <a:r>
              <a:rPr lang="en-US" altLang="de-DE" dirty="0" err="1" smtClean="0"/>
              <a:t>eine</a:t>
            </a:r>
            <a:r>
              <a:rPr lang="en-US" altLang="de-DE" dirty="0" smtClean="0"/>
              <a:t> Art von Denial-of-Service)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Man-in-the-Middle (</a:t>
            </a:r>
            <a:r>
              <a:rPr lang="en-US" altLang="de-DE" dirty="0" err="1" smtClean="0"/>
              <a:t>schwierig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aber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theoretisch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möglich</a:t>
            </a:r>
            <a:r>
              <a:rPr lang="en-US" altLang="de-DE" dirty="0" smtClean="0"/>
              <a:t>)</a:t>
            </a:r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FA6E2E-3709-4A6D-B662-F93C7D30D542}" type="slidenum">
              <a:rPr lang="de-DE" altLang="x-none" smtClean="0"/>
              <a:pPr>
                <a:defRPr/>
              </a:pPr>
              <a:t>54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Inhalte</a:t>
            </a:r>
            <a:endParaRPr lang="en-US" dirty="0"/>
          </a:p>
        </p:txBody>
      </p:sp>
      <p:sp>
        <p:nvSpPr>
          <p:cNvPr id="573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en-US" altLang="de-DE" dirty="0" smtClean="0"/>
              <a:t>Border Gateway Protocol</a:t>
            </a:r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Routinganomalien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Angriffsvektoren</a:t>
            </a:r>
            <a:r>
              <a:rPr lang="en-US" altLang="de-DE" dirty="0" smtClean="0"/>
              <a:t> &amp; </a:t>
            </a:r>
            <a:r>
              <a:rPr lang="en-US" altLang="de-DE" dirty="0" err="1" smtClean="0"/>
              <a:t>Angreifermodel</a:t>
            </a: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altLang="de-DE" dirty="0" smtClean="0"/>
              <a:t>Topological-Disorder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Angriffszenario</a:t>
            </a:r>
            <a:r>
              <a:rPr lang="en-US" altLang="de-DE" dirty="0" smtClean="0"/>
              <a:t> “Quantuminsert”</a:t>
            </a:r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altLang="de-DE" dirty="0" smtClean="0"/>
              <a:t>Prefix-Hijacking</a:t>
            </a:r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altLang="de-DE" b="1" dirty="0" err="1" smtClean="0"/>
              <a:t>Analyse</a:t>
            </a:r>
            <a:r>
              <a:rPr lang="en-US" altLang="de-DE" b="1" dirty="0" smtClean="0"/>
              <a:t> von </a:t>
            </a:r>
            <a:r>
              <a:rPr lang="en-US" altLang="de-DE" b="1" dirty="0" err="1" smtClean="0"/>
              <a:t>Routinganomalien</a:t>
            </a:r>
            <a:endParaRPr lang="en-US" altLang="de-DE" b="1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EC28CD-0FB1-47E1-9B3B-AA7A8CC16860}" type="slidenum">
              <a:rPr lang="de-DE" altLang="x-none" smtClean="0"/>
              <a:pPr>
                <a:defRPr/>
              </a:pPr>
              <a:t>55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err="1" smtClean="0"/>
              <a:t>AnomalieErkennung</a:t>
            </a:r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können</a:t>
            </a:r>
            <a:r>
              <a:rPr lang="en-US" altLang="de-DE" dirty="0" smtClean="0"/>
              <a:t> Topology-Disorder und Prefix-Hijacking </a:t>
            </a:r>
            <a:r>
              <a:rPr lang="en-US" altLang="de-DE" dirty="0" err="1" smtClean="0"/>
              <a:t>erkannt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werden</a:t>
            </a:r>
            <a:r>
              <a:rPr lang="en-US" altLang="de-DE" dirty="0" smtClean="0"/>
              <a:t>?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Möglichkeiten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zur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Erkennung</a:t>
            </a:r>
            <a:r>
              <a:rPr lang="en-US" altLang="de-DE" dirty="0" smtClean="0"/>
              <a:t> von Topology-Disorder: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Basierend</a:t>
            </a:r>
            <a:r>
              <a:rPr lang="en-US" altLang="de-DE" dirty="0" smtClean="0"/>
              <a:t> auf </a:t>
            </a:r>
            <a:r>
              <a:rPr lang="en-US" altLang="de-DE" dirty="0" err="1" smtClean="0"/>
              <a:t>einer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vollständigen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Karte</a:t>
            </a:r>
            <a:r>
              <a:rPr lang="en-US" altLang="de-DE" dirty="0" smtClean="0"/>
              <a:t> des Internets (</a:t>
            </a:r>
            <a:r>
              <a:rPr lang="en-US" altLang="de-DE" dirty="0" err="1" smtClean="0"/>
              <a:t>mit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allen</a:t>
            </a:r>
            <a:r>
              <a:rPr lang="en-US" altLang="de-DE" dirty="0" smtClean="0"/>
              <a:t> Peering-</a:t>
            </a:r>
            <a:r>
              <a:rPr lang="en-US" altLang="de-DE" dirty="0" err="1" smtClean="0"/>
              <a:t>Verbindungen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zwischen</a:t>
            </a:r>
            <a:r>
              <a:rPr lang="en-US" altLang="de-DE" dirty="0" smtClean="0"/>
              <a:t> den AS)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Überprüfe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jeden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Pfad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aller</a:t>
            </a:r>
            <a:r>
              <a:rPr lang="en-US" altLang="de-DE" dirty="0" smtClean="0"/>
              <a:t> Announcements</a:t>
            </a:r>
          </a:p>
          <a:p>
            <a:pPr lvl="3">
              <a:buFont typeface="Wingdings" pitchFamily="2" charset="2"/>
              <a:buChar char="§"/>
              <a:defRPr/>
            </a:pPr>
            <a:r>
              <a:rPr lang="en-US" altLang="de-DE" dirty="0" smtClean="0"/>
              <a:t>Problem: </a:t>
            </a:r>
            <a:r>
              <a:rPr lang="en-US" altLang="de-DE" dirty="0" err="1" smtClean="0"/>
              <a:t>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solche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Karte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existiert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nicht</a:t>
            </a:r>
            <a:r>
              <a:rPr lang="en-US" altLang="de-DE" dirty="0" smtClean="0"/>
              <a:t>!</a:t>
            </a:r>
          </a:p>
          <a:p>
            <a:pPr marL="1018044" lvl="2" indent="0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Basierend</a:t>
            </a:r>
            <a:r>
              <a:rPr lang="en-US" altLang="de-DE" dirty="0" smtClean="0"/>
              <a:t> auf </a:t>
            </a:r>
            <a:r>
              <a:rPr lang="en-US" altLang="de-DE" dirty="0" err="1" smtClean="0"/>
              <a:t>einer</a:t>
            </a:r>
            <a:r>
              <a:rPr lang="en-US" altLang="de-DE" dirty="0" smtClean="0"/>
              <a:t> Routing-</a:t>
            </a:r>
            <a:r>
              <a:rPr lang="en-US" altLang="de-DE" dirty="0" err="1" smtClean="0"/>
              <a:t>Historie</a:t>
            </a:r>
            <a:r>
              <a:rPr lang="en-US" altLang="de-DE" dirty="0" smtClean="0"/>
              <a:t> (und </a:t>
            </a:r>
            <a:r>
              <a:rPr lang="en-US" altLang="de-DE" dirty="0" err="1" smtClean="0"/>
              <a:t>der</a:t>
            </a:r>
            <a:r>
              <a:rPr lang="en-US" altLang="de-DE" dirty="0" smtClean="0"/>
              <a:t> AS-</a:t>
            </a:r>
            <a:r>
              <a:rPr lang="en-US" altLang="de-DE" dirty="0" err="1" smtClean="0"/>
              <a:t>Verbindungen</a:t>
            </a:r>
            <a:r>
              <a:rPr lang="en-US" altLang="de-DE" dirty="0" smtClean="0"/>
              <a:t>)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neu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erscheinende</a:t>
            </a:r>
            <a:r>
              <a:rPr lang="en-US" altLang="de-DE" dirty="0" smtClean="0"/>
              <a:t> AS-</a:t>
            </a:r>
            <a:r>
              <a:rPr lang="en-US" altLang="de-DE" dirty="0" err="1" smtClean="0"/>
              <a:t>Verbindung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kann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bereits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bekannt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sein</a:t>
            </a:r>
            <a:r>
              <a:rPr lang="en-US" altLang="de-DE" dirty="0" smtClean="0"/>
              <a:t> (und </a:t>
            </a:r>
            <a:r>
              <a:rPr lang="en-US" altLang="de-DE" dirty="0" err="1" smtClean="0"/>
              <a:t>lediglich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für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gewissen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Zeitraum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nicht</a:t>
            </a:r>
            <a:r>
              <a:rPr lang="en-US" altLang="de-DE" dirty="0" smtClean="0"/>
              <a:t>  </a:t>
            </a:r>
            <a:r>
              <a:rPr lang="en-US" altLang="de-DE" dirty="0" err="1" smtClean="0"/>
              <a:t>genutzt</a:t>
            </a:r>
            <a:r>
              <a:rPr lang="en-US" altLang="de-DE" dirty="0" smtClean="0"/>
              <a:t>)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smtClean="0"/>
              <a:t>Was </a:t>
            </a:r>
            <a:r>
              <a:rPr lang="en-US" altLang="de-DE" dirty="0" err="1" smtClean="0"/>
              <a:t>passiert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beim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ersten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Auftauchen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einer</a:t>
            </a:r>
            <a:r>
              <a:rPr lang="en-US" altLang="de-DE" dirty="0" smtClean="0"/>
              <a:t> AS-</a:t>
            </a:r>
            <a:r>
              <a:rPr lang="en-US" altLang="de-DE" dirty="0" err="1" smtClean="0"/>
              <a:t>Verbindung</a:t>
            </a:r>
            <a:endParaRPr lang="en-US" altLang="de-DE" dirty="0" smtClean="0"/>
          </a:p>
          <a:p>
            <a:pPr lvl="3">
              <a:buFont typeface="Wingdings" pitchFamily="2" charset="2"/>
              <a:buChar char="§"/>
              <a:defRPr/>
            </a:pPr>
            <a:r>
              <a:rPr lang="en-US" altLang="de-DE" dirty="0" smtClean="0"/>
              <a:t>Problem: </a:t>
            </a:r>
            <a:r>
              <a:rPr lang="en-US" altLang="de-DE" dirty="0" err="1" smtClean="0"/>
              <a:t>Diese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Methode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kann</a:t>
            </a:r>
            <a:r>
              <a:rPr lang="en-US" altLang="de-DE" dirty="0" smtClean="0"/>
              <a:t> die </a:t>
            </a:r>
            <a:r>
              <a:rPr lang="en-US" altLang="de-DE" dirty="0" err="1" smtClean="0"/>
              <a:t>Zuverlässigkeit</a:t>
            </a:r>
            <a:r>
              <a:rPr lang="en-US" altLang="de-DE" dirty="0" smtClean="0"/>
              <a:t> von AS-</a:t>
            </a:r>
            <a:r>
              <a:rPr lang="en-US" altLang="de-DE" dirty="0" err="1" smtClean="0"/>
              <a:t>Verbindungen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zeigen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eignet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sich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aber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nicht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zur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Anomalieerkennung</a:t>
            </a:r>
            <a:endParaRPr lang="en-US" alt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A76918-ED7C-4F77-B2FC-CFE486C9A5CC}" type="slidenum">
              <a:rPr lang="de-DE" altLang="x-none" smtClean="0"/>
              <a:pPr>
                <a:defRPr/>
              </a:pPr>
              <a:t>56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err="1" smtClean="0"/>
              <a:t>AnomalieErkennung</a:t>
            </a:r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können</a:t>
            </a:r>
            <a:r>
              <a:rPr lang="en-US" altLang="de-DE" dirty="0" smtClean="0"/>
              <a:t> Topology-Disorder und Prefix-Hijacking </a:t>
            </a:r>
            <a:r>
              <a:rPr lang="en-US" altLang="de-DE" dirty="0" err="1" smtClean="0"/>
              <a:t>erkannt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werden</a:t>
            </a:r>
            <a:r>
              <a:rPr lang="en-US" altLang="de-DE" dirty="0" smtClean="0"/>
              <a:t>: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Möglichkeiten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zur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Erkennung</a:t>
            </a:r>
            <a:r>
              <a:rPr lang="en-US" altLang="de-DE" dirty="0" smtClean="0"/>
              <a:t> von Topology-Disorder</a:t>
            </a:r>
            <a:endParaRPr lang="en-US" altLang="de-DE" dirty="0"/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Basierend</a:t>
            </a:r>
            <a:r>
              <a:rPr lang="en-US" altLang="de-DE" dirty="0" smtClean="0"/>
              <a:t> auf Routing-</a:t>
            </a:r>
            <a:r>
              <a:rPr lang="en-US" altLang="de-DE" dirty="0" err="1" smtClean="0"/>
              <a:t>Historie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verbunden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mit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zusätzlichen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Quellen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über</a:t>
            </a:r>
            <a:r>
              <a:rPr lang="en-US" altLang="de-DE" dirty="0" smtClean="0"/>
              <a:t> AS-</a:t>
            </a:r>
            <a:r>
              <a:rPr lang="en-US" altLang="de-DE" dirty="0" err="1" smtClean="0"/>
              <a:t>Verbindungen</a:t>
            </a:r>
            <a:r>
              <a:rPr lang="en-US" altLang="de-DE" dirty="0" smtClean="0"/>
              <a:t> (</a:t>
            </a:r>
            <a:r>
              <a:rPr lang="en-US" altLang="de-DE" dirty="0" err="1" smtClean="0"/>
              <a:t>z.B</a:t>
            </a:r>
            <a:r>
              <a:rPr lang="en-US" altLang="de-DE" dirty="0" smtClean="0"/>
              <a:t>. IXP </a:t>
            </a:r>
            <a:r>
              <a:rPr lang="en-US" altLang="de-DE" dirty="0" err="1" smtClean="0"/>
              <a:t>oder</a:t>
            </a:r>
            <a:r>
              <a:rPr lang="en-US" altLang="de-DE" dirty="0" smtClean="0"/>
              <a:t> LG) </a:t>
            </a:r>
            <a:r>
              <a:rPr lang="en-US" altLang="de-DE" dirty="0" err="1" smtClean="0"/>
              <a:t>Daten</a:t>
            </a:r>
            <a:r>
              <a:rPr lang="en-US" altLang="de-DE" dirty="0" smtClean="0"/>
              <a:t>.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Nutzung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Wahrscheinlichkeit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für</a:t>
            </a:r>
            <a:r>
              <a:rPr lang="en-US" altLang="de-DE" dirty="0" smtClean="0"/>
              <a:t> die </a:t>
            </a:r>
            <a:r>
              <a:rPr lang="en-US" altLang="de-DE" dirty="0" err="1" smtClean="0"/>
              <a:t>Erstellung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Verbindung</a:t>
            </a:r>
            <a:r>
              <a:rPr lang="en-US" altLang="de-DE" dirty="0" smtClean="0"/>
              <a:t> von AS auf Basis </a:t>
            </a:r>
            <a:r>
              <a:rPr lang="en-US" altLang="de-DE" dirty="0" err="1" smtClean="0"/>
              <a:t>bereits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bekannter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Verbindungen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der</a:t>
            </a:r>
            <a:r>
              <a:rPr lang="en-US" altLang="de-DE" dirty="0" smtClean="0"/>
              <a:t> AS</a:t>
            </a:r>
          </a:p>
          <a:p>
            <a:pPr lvl="3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Gibt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zusätzliche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Hinweise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aber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nur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für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überschaubare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Anzahl</a:t>
            </a:r>
            <a:r>
              <a:rPr lang="en-US" altLang="de-DE" dirty="0" smtClean="0"/>
              <a:t> an AS-</a:t>
            </a:r>
            <a:r>
              <a:rPr lang="en-US" altLang="de-DE" dirty="0" err="1" smtClean="0"/>
              <a:t>Verbindungen</a:t>
            </a:r>
            <a:endParaRPr lang="en-US" alt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A76918-ED7C-4F77-B2FC-CFE486C9A5CC}" type="slidenum">
              <a:rPr lang="de-DE" altLang="x-none" smtClean="0"/>
              <a:pPr>
                <a:defRPr/>
              </a:pPr>
              <a:t>57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err="1" smtClean="0"/>
              <a:t>Anomalieerkennung</a:t>
            </a:r>
            <a:endParaRPr lang="en-US" dirty="0"/>
          </a:p>
        </p:txBody>
      </p:sp>
      <p:sp>
        <p:nvSpPr>
          <p:cNvPr id="59396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de-DE" dirty="0" err="1" smtClean="0"/>
              <a:t>Zusätzliche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Informationen</a:t>
            </a:r>
            <a:r>
              <a:rPr lang="en-US" altLang="de-DE" dirty="0" smtClean="0"/>
              <a:t> von IXPs (Internet </a:t>
            </a:r>
            <a:r>
              <a:rPr lang="en-US" altLang="de-DE" dirty="0" err="1" smtClean="0"/>
              <a:t>eXchange</a:t>
            </a:r>
            <a:r>
              <a:rPr lang="en-US" altLang="de-DE" dirty="0" smtClean="0"/>
              <a:t> Points)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A85DA9-38CD-4D1E-9777-0BC122237C9F}" type="slidenum">
              <a:rPr lang="de-DE" altLang="x-none" smtClean="0"/>
              <a:pPr>
                <a:defRPr/>
              </a:pPr>
              <a:t>58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Routing Anomalies – Routing Anomaly Detection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A03CF1-FAD4-4449-9D1C-405A1482459B}" type="slidenum">
              <a:rPr lang="de-DE" altLang="x-none" smtClean="0"/>
              <a:pPr>
                <a:defRPr/>
              </a:pPr>
              <a:t>59</a:t>
            </a:fld>
            <a:endParaRPr lang="de-DE" altLang="x-none" dirty="0">
              <a:latin typeface="+mn-lt"/>
            </a:endParaRPr>
          </a:p>
        </p:txBody>
      </p:sp>
      <p:pic>
        <p:nvPicPr>
          <p:cNvPr id="6042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8370" y="433581"/>
            <a:ext cx="9210074" cy="645439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60422" name="Textfeld 2"/>
          <p:cNvSpPr txBox="1">
            <a:spLocks noChangeArrowheads="1"/>
          </p:cNvSpPr>
          <p:nvPr/>
        </p:nvSpPr>
        <p:spPr bwMode="auto">
          <a:xfrm>
            <a:off x="40012" y="6615932"/>
            <a:ext cx="5705245" cy="318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sz="1400" dirty="0" smtClean="0"/>
              <a:t>https</a:t>
            </a:r>
            <a:r>
              <a:rPr lang="de-DE" altLang="de-DE" sz="1400" dirty="0"/>
              <a:t>://www.de-cix.net/customers-partners/customers/de-cix-frankfurt/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 </a:t>
            </a:r>
            <a:br>
              <a:rPr lang="en-US" dirty="0" smtClean="0"/>
            </a:br>
            <a:r>
              <a:rPr lang="en-US" dirty="0" smtClean="0"/>
              <a:t>Border Gateway Protocol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4B112F-9B55-4A4B-9CD5-6D4499A1BE82}" type="slidenum">
              <a:rPr lang="de-DE" altLang="x-none" smtClean="0"/>
              <a:pPr>
                <a:defRPr/>
              </a:pPr>
              <a:t>6</a:t>
            </a:fld>
            <a:endParaRPr lang="de-DE" altLang="x-none" dirty="0">
              <a:latin typeface="+mn-lt"/>
            </a:endParaRPr>
          </a:p>
        </p:txBody>
      </p:sp>
      <p:sp>
        <p:nvSpPr>
          <p:cNvPr id="10" name="Inhaltsplatzhalt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de-DE" dirty="0" err="1" smtClean="0"/>
              <a:t>Optionale</a:t>
            </a:r>
            <a:r>
              <a:rPr lang="en-US" altLang="de-DE" dirty="0" smtClean="0"/>
              <a:t> Parameter (</a:t>
            </a:r>
            <a:r>
              <a:rPr lang="en-US" altLang="de-DE" dirty="0" err="1" smtClean="0"/>
              <a:t>z.B</a:t>
            </a:r>
            <a:r>
              <a:rPr lang="en-US" altLang="de-DE" dirty="0" smtClean="0"/>
              <a:t>. </a:t>
            </a:r>
            <a:r>
              <a:rPr lang="en-US" altLang="de-DE" dirty="0" err="1" smtClean="0"/>
              <a:t>zur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Authentifikation</a:t>
            </a:r>
            <a:r>
              <a:rPr lang="en-US" altLang="de-DE" dirty="0" smtClean="0"/>
              <a:t>):</a:t>
            </a:r>
          </a:p>
          <a:p>
            <a:pPr>
              <a:buNone/>
            </a:pPr>
            <a:endParaRPr lang="de-DE" dirty="0"/>
          </a:p>
        </p:txBody>
      </p:sp>
      <p:pic>
        <p:nvPicPr>
          <p:cNvPr id="173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5048" y="2592561"/>
            <a:ext cx="8369375" cy="2358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err="1" smtClean="0"/>
              <a:t>Anomalieerkennung</a:t>
            </a:r>
            <a:endParaRPr lang="en-US" dirty="0"/>
          </a:p>
        </p:txBody>
      </p:sp>
      <p:sp>
        <p:nvSpPr>
          <p:cNvPr id="61444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de-DE" dirty="0" err="1" smtClean="0"/>
              <a:t>Zusätzliche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Informationen</a:t>
            </a:r>
            <a:r>
              <a:rPr lang="en-US" altLang="de-DE" dirty="0" smtClean="0"/>
              <a:t> von LGs (Looking Glass)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75DD57-9BB9-4399-A49E-6CA5DD0055FD}" type="slidenum">
              <a:rPr lang="de-DE" altLang="x-none" smtClean="0"/>
              <a:pPr>
                <a:defRPr/>
              </a:pPr>
              <a:t>60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Routing Anomalies – Routing Anomaly Detection</a:t>
            </a:r>
            <a:endParaRPr lang="en-US" dirty="0"/>
          </a:p>
        </p:txBody>
      </p:sp>
      <p:sp>
        <p:nvSpPr>
          <p:cNvPr id="62468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de-DE" smtClean="0"/>
              <a:t>Additional Information from LG (Looking Glass)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FFAB6B-64AB-4837-B0CF-9BAC942381A2}" type="slidenum">
              <a:rPr lang="de-DE" altLang="x-none" smtClean="0"/>
              <a:pPr>
                <a:defRPr/>
              </a:pPr>
              <a:t>61</a:t>
            </a:fld>
            <a:endParaRPr lang="de-DE" altLang="x-none" dirty="0">
              <a:latin typeface="+mn-lt"/>
            </a:endParaRPr>
          </a:p>
        </p:txBody>
      </p:sp>
      <p:pic>
        <p:nvPicPr>
          <p:cNvPr id="6246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259" y="433581"/>
            <a:ext cx="10113984" cy="608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2470" name="Textfeld 2"/>
          <p:cNvSpPr txBox="1">
            <a:spLocks noChangeArrowheads="1"/>
          </p:cNvSpPr>
          <p:nvPr/>
        </p:nvSpPr>
        <p:spPr bwMode="auto">
          <a:xfrm>
            <a:off x="205519" y="6604028"/>
            <a:ext cx="1478383" cy="318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sz="1400" dirty="0" smtClean="0"/>
              <a:t>https</a:t>
            </a:r>
            <a:r>
              <a:rPr lang="de-DE" altLang="de-DE" sz="1400" dirty="0"/>
              <a:t>://lg.he.net/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err="1" smtClean="0"/>
              <a:t>Anomalieerkennung</a:t>
            </a:r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lassen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sich</a:t>
            </a:r>
            <a:r>
              <a:rPr lang="en-US" altLang="de-DE" dirty="0" smtClean="0"/>
              <a:t> Topology-Disorder und Prefix-Hijacking </a:t>
            </a:r>
            <a:r>
              <a:rPr lang="en-US" altLang="de-DE" dirty="0" err="1" smtClean="0"/>
              <a:t>erkennen</a:t>
            </a:r>
            <a:r>
              <a:rPr lang="en-US" altLang="de-DE" dirty="0" smtClean="0"/>
              <a:t>?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Prefix Hijacking, a.k.a. Multiple Origin ASes (MOAS) </a:t>
            </a:r>
            <a:r>
              <a:rPr lang="en-US" altLang="de-DE" dirty="0" err="1" smtClean="0"/>
              <a:t>Konflikt</a:t>
            </a:r>
            <a:r>
              <a:rPr lang="en-US" altLang="de-DE" dirty="0" smtClean="0"/>
              <a:t>: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smtClean="0"/>
              <a:t>Definition:</a:t>
            </a:r>
          </a:p>
          <a:p>
            <a:pPr marL="1018044" lvl="2" indent="0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2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2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2">
              <a:buFont typeface="Wingdings" pitchFamily="2" charset="2"/>
              <a:buChar char="§"/>
              <a:defRPr/>
            </a:pPr>
            <a:endParaRPr lang="en-US" altLang="de-DE" dirty="0"/>
          </a:p>
          <a:p>
            <a:pPr lvl="2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Drei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Klassen</a:t>
            </a:r>
            <a:r>
              <a:rPr lang="en-US" altLang="de-DE" dirty="0" smtClean="0"/>
              <a:t> von MOAS-</a:t>
            </a:r>
            <a:r>
              <a:rPr lang="en-US" altLang="de-DE" dirty="0" err="1" smtClean="0"/>
              <a:t>Konflikten</a:t>
            </a:r>
            <a:r>
              <a:rPr lang="en-US" altLang="de-DE" dirty="0" smtClean="0"/>
              <a:t>: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9759F7-6A4E-4EB1-AE5F-4A09CD53AC96}" type="slidenum">
              <a:rPr lang="de-DE" altLang="x-none" smtClean="0"/>
              <a:pPr>
                <a:defRPr/>
              </a:pPr>
              <a:t>62</a:t>
            </a:fld>
            <a:endParaRPr lang="de-DE" altLang="x-none" dirty="0">
              <a:latin typeface="+mn-lt"/>
            </a:endParaRPr>
          </a:p>
        </p:txBody>
      </p:sp>
      <p:graphicFrame>
        <p:nvGraphicFramePr>
          <p:cNvPr id="63493" name="Objekt 2"/>
          <p:cNvGraphicFramePr>
            <a:graphicFrameLocks noChangeAspect="1"/>
          </p:cNvGraphicFramePr>
          <p:nvPr/>
        </p:nvGraphicFramePr>
        <p:xfrm>
          <a:off x="1511369" y="3024609"/>
          <a:ext cx="5601703" cy="128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9" name="Formula" r:id="rId4" imgW="2468880" imgH="603250" progId="Equation.Ribbit">
                  <p:embed/>
                </p:oleObj>
              </mc:Choice>
              <mc:Fallback>
                <p:oleObj name="Formula" r:id="rId4" imgW="2468880" imgH="603250" progId="Equation.Ribbit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1369" y="3024609"/>
                        <a:ext cx="5601703" cy="1282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4" name="Objekt 6"/>
          <p:cNvGraphicFramePr>
            <a:graphicFrameLocks noChangeAspect="1"/>
          </p:cNvGraphicFramePr>
          <p:nvPr/>
        </p:nvGraphicFramePr>
        <p:xfrm>
          <a:off x="1511369" y="5472883"/>
          <a:ext cx="5470755" cy="9674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0" name="Formula" r:id="rId6" imgW="2407920" imgH="455930" progId="Equation.Ribbit">
                  <p:embed/>
                </p:oleObj>
              </mc:Choice>
              <mc:Fallback>
                <p:oleObj name="Formula" r:id="rId6" imgW="2407920" imgH="455930" progId="Equation.Ribbit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1369" y="5472883"/>
                        <a:ext cx="5470755" cy="9674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3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3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err="1" smtClean="0"/>
              <a:t>Anomalieerkennung</a:t>
            </a:r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lassen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sich</a:t>
            </a:r>
            <a:r>
              <a:rPr lang="en-US" altLang="de-DE" dirty="0" smtClean="0"/>
              <a:t> Topology-Disorder und Prefix-Hijacking </a:t>
            </a:r>
            <a:r>
              <a:rPr lang="en-US" altLang="de-DE" dirty="0" err="1" smtClean="0"/>
              <a:t>erkennen</a:t>
            </a:r>
            <a:r>
              <a:rPr lang="en-US" altLang="de-DE" dirty="0" smtClean="0"/>
              <a:t>?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Prefix Hijacking, a.k.a. Multiple Origin ASes (MOAS) </a:t>
            </a:r>
            <a:r>
              <a:rPr lang="en-US" altLang="de-DE" dirty="0" err="1" smtClean="0"/>
              <a:t>Konflikt</a:t>
            </a:r>
            <a:r>
              <a:rPr lang="en-US" altLang="de-DE" dirty="0" smtClean="0"/>
              <a:t>: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Im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Bezug</a:t>
            </a:r>
            <a:r>
              <a:rPr lang="en-US" altLang="de-DE" dirty="0" smtClean="0"/>
              <a:t> auf </a:t>
            </a:r>
            <a:r>
              <a:rPr lang="en-US" altLang="de-DE" dirty="0" err="1" smtClean="0"/>
              <a:t>Prefixe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könnte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vierte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Klasse</a:t>
            </a:r>
            <a:r>
              <a:rPr lang="en-US" altLang="de-DE" dirty="0" smtClean="0"/>
              <a:t> “Sub-MOAS” </a:t>
            </a:r>
            <a:r>
              <a:rPr lang="en-US" altLang="de-DE" dirty="0" err="1" smtClean="0"/>
              <a:t>definiert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werden</a:t>
            </a:r>
            <a:r>
              <a:rPr lang="en-US" altLang="de-DE" dirty="0" smtClean="0"/>
              <a:t>:</a:t>
            </a:r>
          </a:p>
          <a:p>
            <a:pPr lvl="2">
              <a:buFont typeface="Wingdings" pitchFamily="2" charset="2"/>
              <a:buChar char="§"/>
              <a:defRPr/>
            </a:pPr>
            <a:endParaRPr lang="en-US" alt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9759F7-6A4E-4EB1-AE5F-4A09CD53AC96}" type="slidenum">
              <a:rPr lang="de-DE" altLang="x-none" smtClean="0"/>
              <a:pPr>
                <a:defRPr/>
              </a:pPr>
              <a:t>63</a:t>
            </a:fld>
            <a:endParaRPr lang="de-DE" altLang="x-none" dirty="0">
              <a:latin typeface="+mn-lt"/>
            </a:endParaRPr>
          </a:p>
        </p:txBody>
      </p:sp>
      <p:graphicFrame>
        <p:nvGraphicFramePr>
          <p:cNvPr id="63495" name="Objekt 8"/>
          <p:cNvGraphicFramePr>
            <a:graphicFrameLocks noChangeAspect="1"/>
          </p:cNvGraphicFramePr>
          <p:nvPr/>
        </p:nvGraphicFramePr>
        <p:xfrm>
          <a:off x="1525925" y="3312641"/>
          <a:ext cx="7087609" cy="9385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07" name="Formula" r:id="rId4" imgW="3120390" imgH="443230" progId="Equation.Ribbit">
                  <p:embed/>
                </p:oleObj>
              </mc:Choice>
              <mc:Fallback>
                <p:oleObj name="Formula" r:id="rId4" imgW="3120390" imgH="443230" progId="Equation.Ribbit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925" y="3312641"/>
                        <a:ext cx="7087609" cy="93857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3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err="1" smtClean="0"/>
              <a:t>Anomalieerkennung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lassen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sich</a:t>
            </a:r>
            <a:r>
              <a:rPr lang="en-US" altLang="de-DE" dirty="0" smtClean="0"/>
              <a:t> Topology-Disorder und Prefix-Hijacking </a:t>
            </a:r>
            <a:r>
              <a:rPr lang="en-US" altLang="de-DE" dirty="0" err="1" smtClean="0"/>
              <a:t>erkennen</a:t>
            </a:r>
            <a:r>
              <a:rPr lang="en-US" altLang="de-DE" dirty="0" smtClean="0"/>
              <a:t>?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Prefix Hijacking, a.k.a. Multiple Origin </a:t>
            </a:r>
            <a:r>
              <a:rPr lang="en-US" altLang="de-DE" dirty="0" err="1" smtClean="0"/>
              <a:t>ASes</a:t>
            </a:r>
            <a:r>
              <a:rPr lang="en-US" altLang="de-DE" dirty="0" smtClean="0"/>
              <a:t> (MOAS) </a:t>
            </a:r>
            <a:r>
              <a:rPr lang="en-US" altLang="de-DE" dirty="0" err="1" smtClean="0"/>
              <a:t>Konflikt</a:t>
            </a:r>
            <a:r>
              <a:rPr lang="en-US" altLang="de-DE" dirty="0" smtClean="0"/>
              <a:t>:</a:t>
            </a:r>
            <a:endParaRPr lang="en-US" altLang="de-DE" dirty="0"/>
          </a:p>
          <a:p>
            <a:pPr lvl="2">
              <a:buFont typeface="Wingdings" pitchFamily="2" charset="2"/>
              <a:buChar char="§"/>
              <a:defRPr/>
            </a:pPr>
            <a:r>
              <a:rPr lang="de-DE" dirty="0" smtClean="0"/>
              <a:t>Basierend auf annoncierten </a:t>
            </a:r>
            <a:r>
              <a:rPr lang="de-DE" dirty="0" err="1" smtClean="0"/>
              <a:t>Prefixen</a:t>
            </a:r>
            <a:endParaRPr lang="de-DE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de-DE" dirty="0" smtClean="0"/>
              <a:t>Teste für alle </a:t>
            </a:r>
            <a:r>
              <a:rPr lang="de-DE" dirty="0" err="1" smtClean="0"/>
              <a:t>Announcements</a:t>
            </a:r>
            <a:r>
              <a:rPr lang="de-DE" dirty="0" smtClean="0"/>
              <a:t> desselben </a:t>
            </a:r>
            <a:r>
              <a:rPr lang="de-DE" dirty="0" err="1" smtClean="0"/>
              <a:t>Prefixes</a:t>
            </a:r>
            <a:r>
              <a:rPr lang="de-DE" dirty="0" smtClean="0"/>
              <a:t>, ob es ein MOAS ist</a:t>
            </a:r>
          </a:p>
          <a:p>
            <a:pPr lvl="2">
              <a:buFont typeface="Wingdings" pitchFamily="2" charset="2"/>
              <a:buChar char="§"/>
              <a:defRPr/>
            </a:pPr>
            <a:endParaRPr lang="de-DE" dirty="0"/>
          </a:p>
          <a:p>
            <a:pPr lvl="2">
              <a:buFont typeface="Wingdings" pitchFamily="2" charset="2"/>
              <a:buChar char="§"/>
              <a:defRPr/>
            </a:pPr>
            <a:r>
              <a:rPr lang="de-DE" dirty="0" smtClean="0"/>
              <a:t>Wo gibt es annoncierte </a:t>
            </a:r>
            <a:r>
              <a:rPr lang="de-DE" dirty="0" err="1" smtClean="0"/>
              <a:t>Prefixe</a:t>
            </a:r>
            <a:r>
              <a:rPr lang="de-DE" dirty="0" smtClean="0"/>
              <a:t>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67A4DC-DABF-41AF-B8F1-0F07B56D4DD6}" type="slidenum">
              <a:rPr lang="de-DE" altLang="x-none" smtClean="0"/>
              <a:pPr>
                <a:defRPr/>
              </a:pPr>
              <a:t>64</a:t>
            </a:fld>
            <a:endParaRPr lang="de-DE" altLang="x-none" dirty="0">
              <a:latin typeface="+mn-lt"/>
            </a:endParaRP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err="1" smtClean="0"/>
              <a:t>Anomalieerkennung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lassen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sich</a:t>
            </a:r>
            <a:r>
              <a:rPr lang="en-US" altLang="de-DE" dirty="0" smtClean="0"/>
              <a:t> Topology-Disorder und Prefix-Hijacking </a:t>
            </a:r>
            <a:r>
              <a:rPr lang="en-US" altLang="de-DE" dirty="0" err="1" smtClean="0"/>
              <a:t>erkennen</a:t>
            </a:r>
            <a:r>
              <a:rPr lang="en-US" altLang="de-DE" dirty="0" smtClean="0"/>
              <a:t>?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Prefix Hijacking, a.k.a. Multiple Origin </a:t>
            </a:r>
            <a:r>
              <a:rPr lang="en-US" altLang="de-DE" dirty="0" err="1" smtClean="0"/>
              <a:t>ASes</a:t>
            </a:r>
            <a:r>
              <a:rPr lang="en-US" altLang="de-DE" dirty="0" smtClean="0"/>
              <a:t> (MOAS) </a:t>
            </a:r>
            <a:r>
              <a:rPr lang="en-US" altLang="de-DE" dirty="0" err="1" smtClean="0"/>
              <a:t>Konflikt</a:t>
            </a:r>
            <a:r>
              <a:rPr lang="en-US" altLang="de-DE" dirty="0" smtClean="0"/>
              <a:t>: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de-DE" dirty="0" smtClean="0"/>
              <a:t>Basierend auf annoncierten </a:t>
            </a:r>
            <a:r>
              <a:rPr lang="de-DE" dirty="0" err="1" smtClean="0"/>
              <a:t>Prefixen</a:t>
            </a:r>
            <a:endParaRPr lang="de-DE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de-DE" dirty="0" smtClean="0"/>
              <a:t>Teste für alle </a:t>
            </a:r>
            <a:r>
              <a:rPr lang="de-DE" dirty="0" err="1" smtClean="0"/>
              <a:t>Announcements</a:t>
            </a:r>
            <a:r>
              <a:rPr lang="de-DE" dirty="0" smtClean="0"/>
              <a:t> desselben </a:t>
            </a:r>
            <a:r>
              <a:rPr lang="de-DE" dirty="0" err="1" smtClean="0"/>
              <a:t>Prefixes</a:t>
            </a:r>
            <a:r>
              <a:rPr lang="de-DE" dirty="0" smtClean="0"/>
              <a:t>, ob es ein MOAS ist</a:t>
            </a:r>
          </a:p>
          <a:p>
            <a:pPr lvl="2">
              <a:buFont typeface="Wingdings" pitchFamily="2" charset="2"/>
              <a:buChar char="§"/>
              <a:defRPr/>
            </a:pPr>
            <a:endParaRPr lang="de-DE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de-DE" dirty="0" smtClean="0"/>
              <a:t>Wo gibt es annoncierte </a:t>
            </a:r>
            <a:r>
              <a:rPr lang="de-DE" dirty="0" err="1" smtClean="0"/>
              <a:t>Prefixe</a:t>
            </a:r>
            <a:r>
              <a:rPr lang="de-DE" dirty="0" smtClean="0"/>
              <a:t>?</a:t>
            </a:r>
          </a:p>
          <a:p>
            <a:pPr lvl="3">
              <a:buFont typeface="Wingdings" pitchFamily="2" charset="2"/>
              <a:buChar char="§"/>
              <a:defRPr/>
            </a:pPr>
            <a:r>
              <a:rPr lang="de-DE" dirty="0" smtClean="0"/>
              <a:t>RIPE RIS, </a:t>
            </a:r>
            <a:r>
              <a:rPr lang="de-DE" dirty="0" err="1" smtClean="0"/>
              <a:t>RouteViews</a:t>
            </a:r>
            <a:r>
              <a:rPr lang="de-DE" dirty="0" smtClean="0"/>
              <a:t>, PCH, … sammeln und archivieren BGP-</a:t>
            </a:r>
            <a:r>
              <a:rPr lang="de-DE" dirty="0" err="1" smtClean="0"/>
              <a:t>Announcements</a:t>
            </a:r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89AC06-C054-414F-8BB1-E40AD0012EA5}" type="slidenum">
              <a:rPr lang="de-DE" altLang="x-none" smtClean="0"/>
              <a:pPr>
                <a:defRPr/>
              </a:pPr>
              <a:t>65</a:t>
            </a:fld>
            <a:endParaRPr lang="de-DE" altLang="x-none" dirty="0">
              <a:latin typeface="+mn-lt"/>
            </a:endParaRP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err="1" smtClean="0"/>
              <a:t>Anomalieerkennung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lassen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sich</a:t>
            </a:r>
            <a:r>
              <a:rPr lang="en-US" altLang="de-DE" dirty="0" smtClean="0"/>
              <a:t> Topology-Disorder und Prefix-Hijacking </a:t>
            </a:r>
            <a:r>
              <a:rPr lang="en-US" altLang="de-DE" dirty="0" err="1" smtClean="0"/>
              <a:t>erkennen</a:t>
            </a:r>
            <a:r>
              <a:rPr lang="en-US" altLang="de-DE" dirty="0" smtClean="0"/>
              <a:t>?</a:t>
            </a:r>
            <a:endParaRPr lang="de-DE" alt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smtClean="0"/>
              <a:t>Wo gibt es annoncierte </a:t>
            </a:r>
            <a:r>
              <a:rPr lang="de-DE" dirty="0" err="1" smtClean="0"/>
              <a:t>Prefixe</a:t>
            </a:r>
            <a:r>
              <a:rPr lang="de-DE" dirty="0" smtClean="0"/>
              <a:t>?</a:t>
            </a:r>
            <a:endParaRPr lang="en-US" altLang="de-DE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de-DE" dirty="0" smtClean="0"/>
              <a:t>RIPE RIS</a:t>
            </a:r>
          </a:p>
          <a:p>
            <a:pPr lvl="3">
              <a:buFont typeface="Wingdings" pitchFamily="2" charset="2"/>
              <a:buChar char="§"/>
              <a:defRPr/>
            </a:pPr>
            <a:r>
              <a:rPr lang="de-DE" dirty="0" smtClean="0"/>
              <a:t>Standorte: Amsterdam, London, Paris, </a:t>
            </a:r>
            <a:r>
              <a:rPr lang="de-DE" dirty="0" err="1" smtClean="0"/>
              <a:t>Geneva</a:t>
            </a:r>
            <a:r>
              <a:rPr lang="de-DE" dirty="0" smtClean="0"/>
              <a:t>, Vienna, </a:t>
            </a:r>
            <a:r>
              <a:rPr lang="de-DE" dirty="0" err="1" smtClean="0"/>
              <a:t>Otemachi</a:t>
            </a:r>
            <a:r>
              <a:rPr lang="de-DE" dirty="0" smtClean="0"/>
              <a:t> (Japan), Stockholm, San Jose, </a:t>
            </a:r>
            <a:r>
              <a:rPr lang="de-DE" dirty="0" err="1" smtClean="0"/>
              <a:t>Zurich</a:t>
            </a:r>
            <a:r>
              <a:rPr lang="de-DE" dirty="0" smtClean="0"/>
              <a:t>, Milan, New York, Frankfurt, </a:t>
            </a:r>
            <a:r>
              <a:rPr lang="de-DE" dirty="0" err="1" smtClean="0"/>
              <a:t>Moscow</a:t>
            </a:r>
            <a:r>
              <a:rPr lang="de-DE" dirty="0" smtClean="0"/>
              <a:t>, </a:t>
            </a:r>
            <a:r>
              <a:rPr lang="de-DE" dirty="0" err="1" smtClean="0"/>
              <a:t>Palo</a:t>
            </a:r>
            <a:r>
              <a:rPr lang="de-DE" dirty="0" smtClean="0"/>
              <a:t> Alto, </a:t>
            </a:r>
            <a:r>
              <a:rPr lang="de-DE" dirty="0" err="1" smtClean="0"/>
              <a:t>Soa</a:t>
            </a:r>
            <a:r>
              <a:rPr lang="de-DE" dirty="0" smtClean="0"/>
              <a:t> Paulo</a:t>
            </a:r>
          </a:p>
          <a:p>
            <a:pPr lvl="3">
              <a:buFont typeface="Wingdings" pitchFamily="2" charset="2"/>
              <a:buChar char="§"/>
              <a:defRPr/>
            </a:pPr>
            <a:r>
              <a:rPr lang="de-DE" dirty="0"/>
              <a:t>http://www.ripe.net/data-tools/stats/ris/</a:t>
            </a:r>
            <a:endParaRPr lang="de-DE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de-DE" dirty="0" err="1" smtClean="0"/>
              <a:t>RouteViews</a:t>
            </a:r>
            <a:endParaRPr lang="de-DE" dirty="0" smtClean="0"/>
          </a:p>
          <a:p>
            <a:pPr lvl="3">
              <a:buFont typeface="Wingdings" pitchFamily="2" charset="2"/>
              <a:buChar char="§"/>
              <a:defRPr/>
            </a:pPr>
            <a:r>
              <a:rPr lang="de-DE" dirty="0" smtClean="0"/>
              <a:t>Oregon, </a:t>
            </a:r>
            <a:r>
              <a:rPr lang="de-DE" dirty="0" err="1" smtClean="0"/>
              <a:t>Ashburn</a:t>
            </a:r>
            <a:r>
              <a:rPr lang="de-DE" dirty="0" smtClean="0"/>
              <a:t>, </a:t>
            </a:r>
            <a:r>
              <a:rPr lang="de-DE" dirty="0" err="1" smtClean="0"/>
              <a:t>Palo</a:t>
            </a:r>
            <a:r>
              <a:rPr lang="de-DE" dirty="0" smtClean="0"/>
              <a:t> Alto, Nairobi (</a:t>
            </a:r>
            <a:r>
              <a:rPr lang="de-DE" dirty="0" err="1" smtClean="0"/>
              <a:t>Kenya</a:t>
            </a:r>
            <a:r>
              <a:rPr lang="de-DE" dirty="0" smtClean="0"/>
              <a:t>), London, Portland, Tokyo, Sydney, Sao Paulo, Atlanta, Fort Collins</a:t>
            </a:r>
          </a:p>
          <a:p>
            <a:pPr lvl="3">
              <a:buFont typeface="Wingdings" pitchFamily="2" charset="2"/>
              <a:buChar char="§"/>
              <a:defRPr/>
            </a:pPr>
            <a:r>
              <a:rPr lang="de-DE" dirty="0"/>
              <a:t>http://www.routeviews.org/</a:t>
            </a:r>
            <a:endParaRPr lang="de-DE" dirty="0" smtClean="0"/>
          </a:p>
          <a:p>
            <a:pPr lvl="2">
              <a:buFont typeface="Wingdings" pitchFamily="2" charset="2"/>
              <a:buChar char="§"/>
              <a:defRPr/>
            </a:pPr>
            <a:r>
              <a:rPr lang="de-DE" dirty="0" smtClean="0"/>
              <a:t>PCH</a:t>
            </a:r>
          </a:p>
          <a:p>
            <a:pPr lvl="3">
              <a:buFont typeface="Wingdings" pitchFamily="2" charset="2"/>
              <a:buChar char="§"/>
              <a:defRPr/>
            </a:pPr>
            <a:r>
              <a:rPr lang="de-DE" smtClean="0"/>
              <a:t>Mehr als 50 </a:t>
            </a:r>
            <a:r>
              <a:rPr lang="de-DE" dirty="0" smtClean="0"/>
              <a:t>Standorte.</a:t>
            </a:r>
          </a:p>
          <a:p>
            <a:pPr lvl="3">
              <a:buFont typeface="Wingdings" pitchFamily="2" charset="2"/>
              <a:buChar char="§"/>
              <a:defRPr/>
            </a:pPr>
            <a:r>
              <a:rPr lang="de-DE" dirty="0"/>
              <a:t>https://www.pch.net/resources/data.php</a:t>
            </a:r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87D0B1-7E3F-478E-A2E3-9EFD9029EEA7}" type="slidenum">
              <a:rPr lang="de-DE" altLang="x-none" smtClean="0"/>
              <a:pPr>
                <a:defRPr/>
              </a:pPr>
              <a:t>66</a:t>
            </a:fld>
            <a:endParaRPr lang="de-DE" altLang="x-none" dirty="0">
              <a:latin typeface="+mn-lt"/>
            </a:endParaRP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Prefix-Hijacking</a:t>
            </a:r>
            <a:endParaRPr lang="en-US" dirty="0"/>
          </a:p>
        </p:txBody>
      </p:sp>
      <p:sp>
        <p:nvSpPr>
          <p:cNvPr id="51202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bereits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gezeigt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teilt</a:t>
            </a:r>
            <a:r>
              <a:rPr lang="en-US" altLang="de-DE" dirty="0" smtClean="0"/>
              <a:t> Prefix-Hijacking das Internet in </a:t>
            </a:r>
            <a:r>
              <a:rPr lang="en-US" altLang="de-DE" dirty="0" err="1" smtClean="0"/>
              <a:t>verschiedene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Partitionen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für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jedes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Ursprungs</a:t>
            </a:r>
            <a:r>
              <a:rPr lang="en-US" altLang="de-DE" dirty="0" smtClean="0"/>
              <a:t>-AS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Wieviel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Einfluss</a:t>
            </a:r>
            <a:r>
              <a:rPr lang="en-US" altLang="de-DE" dirty="0" smtClean="0"/>
              <a:t> hat </a:t>
            </a:r>
            <a:r>
              <a:rPr lang="en-US" altLang="de-DE" dirty="0" err="1" smtClean="0"/>
              <a:t>ein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Angreifer</a:t>
            </a:r>
            <a:r>
              <a:rPr lang="en-US" altLang="de-DE" dirty="0" smtClean="0"/>
              <a:t>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80AA15-2EB0-4225-B48A-423A0EFB25D5}" type="slidenum">
              <a:rPr lang="de-DE" altLang="x-none" smtClean="0"/>
              <a:pPr>
                <a:defRPr/>
              </a:pPr>
              <a:t>67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2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Prefix Hijacking</a:t>
            </a:r>
            <a:endParaRPr lang="en-US" dirty="0"/>
          </a:p>
        </p:txBody>
      </p:sp>
      <p:sp>
        <p:nvSpPr>
          <p:cNvPr id="51202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bereits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gezeigt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teilt</a:t>
            </a:r>
            <a:r>
              <a:rPr lang="en-US" altLang="de-DE" dirty="0" smtClean="0"/>
              <a:t> Prefix-Hijacking das Internet in </a:t>
            </a:r>
            <a:r>
              <a:rPr lang="en-US" altLang="de-DE" dirty="0" err="1" smtClean="0"/>
              <a:t>verschiedene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Partitionen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für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jedes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Ursprungs</a:t>
            </a:r>
            <a:r>
              <a:rPr lang="en-US" altLang="de-DE" dirty="0" smtClean="0"/>
              <a:t>-AS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6CFFEA-01F0-4516-BBE9-AB2F215A0ECE}" type="slidenum">
              <a:rPr lang="de-DE" altLang="x-none" smtClean="0"/>
              <a:pPr>
                <a:defRPr/>
              </a:pPr>
              <a:t>68</a:t>
            </a:fld>
            <a:endParaRPr lang="de-DE" altLang="x-none" dirty="0">
              <a:latin typeface="+mn-lt"/>
            </a:endParaRPr>
          </a:p>
        </p:txBody>
      </p:sp>
      <p:pic>
        <p:nvPicPr>
          <p:cNvPr id="68613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360" y="2567480"/>
            <a:ext cx="9813893" cy="3264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Prefix Hijacking</a:t>
            </a:r>
            <a:endParaRPr lang="en-US" dirty="0"/>
          </a:p>
        </p:txBody>
      </p:sp>
      <p:sp>
        <p:nvSpPr>
          <p:cNvPr id="51202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tabLst>
                <a:tab pos="0" algn="l"/>
              </a:tabLst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bereits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gezeigt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teilt</a:t>
            </a:r>
            <a:r>
              <a:rPr lang="en-US" altLang="de-DE" dirty="0" smtClean="0"/>
              <a:t> Prefix-Hijacking das Internet in </a:t>
            </a:r>
            <a:r>
              <a:rPr lang="en-US" altLang="de-DE" dirty="0" err="1" smtClean="0"/>
              <a:t>verschiedene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Partitionen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für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jedes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Ursprungs</a:t>
            </a:r>
            <a:r>
              <a:rPr lang="en-US" altLang="de-DE" dirty="0" smtClean="0"/>
              <a:t>-AS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Wieviel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Einfluss</a:t>
            </a:r>
            <a:r>
              <a:rPr lang="en-US" altLang="de-DE" dirty="0" smtClean="0"/>
              <a:t> hat </a:t>
            </a:r>
            <a:r>
              <a:rPr lang="en-US" altLang="de-DE" dirty="0" err="1" smtClean="0"/>
              <a:t>ein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Angreifer</a:t>
            </a:r>
            <a:r>
              <a:rPr lang="en-US" altLang="de-DE" dirty="0" smtClean="0"/>
              <a:t>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F31C7E-CEB0-4EA1-A8E5-00BEE76237EC}" type="slidenum">
              <a:rPr lang="de-DE" altLang="x-none" smtClean="0"/>
              <a:pPr>
                <a:defRPr/>
              </a:pPr>
              <a:t>69</a:t>
            </a:fld>
            <a:endParaRPr lang="de-DE" altLang="x-none" dirty="0">
              <a:latin typeface="+mn-lt"/>
            </a:endParaRPr>
          </a:p>
        </p:txBody>
      </p:sp>
      <p:graphicFrame>
        <p:nvGraphicFramePr>
          <p:cNvPr id="69637" name="Objekt 2"/>
          <p:cNvGraphicFramePr>
            <a:graphicFrameLocks noChangeAspect="1"/>
          </p:cNvGraphicFramePr>
          <p:nvPr/>
        </p:nvGraphicFramePr>
        <p:xfrm>
          <a:off x="1613221" y="3307952"/>
          <a:ext cx="6774786" cy="25249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0" name="Formula" r:id="rId4" imgW="2983230" imgH="1188720" progId="Equation.Ribbit">
                  <p:embed/>
                </p:oleObj>
              </mc:Choice>
              <mc:Fallback>
                <p:oleObj name="Formula" r:id="rId4" imgW="2983230" imgH="1188720" progId="Equation.Ribbit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3221" y="3307952"/>
                        <a:ext cx="6774786" cy="252496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9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Border Gateway Protocol</a:t>
            </a:r>
            <a:endParaRPr lang="en-US" dirty="0"/>
          </a:p>
        </p:txBody>
      </p:sp>
      <p:sp>
        <p:nvSpPr>
          <p:cNvPr id="573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altLang="de-DE" dirty="0" smtClean="0"/>
              <a:t>BGP Notification:</a:t>
            </a:r>
          </a:p>
          <a:p>
            <a:pPr>
              <a:buFont typeface="Wingdings" pitchFamily="2" charset="2"/>
              <a:buChar char="§"/>
              <a:defRPr/>
            </a:pPr>
            <a:endParaRPr lang="en-US" altLang="de-DE" dirty="0"/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endParaRPr lang="en-US" altLang="de-DE" dirty="0"/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altLang="de-DE" dirty="0" smtClean="0"/>
              <a:t>Error codes: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1: HARD Error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2: OPEN Error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smtClean="0"/>
              <a:t>3: UPDATE Error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C9EBE9-CF2D-4723-9277-4AD93DD4F8F0}" type="slidenum">
              <a:rPr lang="de-DE" altLang="x-none" smtClean="0"/>
              <a:pPr>
                <a:defRPr/>
              </a:pPr>
              <a:t>7</a:t>
            </a:fld>
            <a:endParaRPr lang="de-DE" altLang="x-none" dirty="0">
              <a:latin typeface="+mn-lt"/>
            </a:endParaRPr>
          </a:p>
        </p:txBody>
      </p:sp>
      <p:pic>
        <p:nvPicPr>
          <p:cNvPr id="12492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745" y="2160513"/>
            <a:ext cx="9879138" cy="2134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feld 7"/>
          <p:cNvSpPr txBox="1"/>
          <p:nvPr/>
        </p:nvSpPr>
        <p:spPr>
          <a:xfrm>
            <a:off x="5237957" y="5112841"/>
            <a:ext cx="4294765" cy="16158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480965" lvl="1" indent="-240484" defTabSz="1018044">
              <a:spcBef>
                <a:spcPts val="668"/>
              </a:spcBef>
              <a:spcAft>
                <a:spcPts val="334"/>
              </a:spcAft>
              <a:buFont typeface="Wingdings" pitchFamily="2" charset="2"/>
              <a:buChar char="§"/>
              <a:defRPr/>
            </a:pPr>
            <a:r>
              <a:rPr lang="en-US" altLang="de-DE" sz="2000" dirty="0" smtClean="0">
                <a:solidFill>
                  <a:schemeClr val="accent2"/>
                </a:solidFill>
                <a:latin typeface="+mj-lt"/>
              </a:rPr>
              <a:t>4: Hold Time Expired</a:t>
            </a:r>
          </a:p>
          <a:p>
            <a:pPr marL="480965" lvl="1" indent="-240484" defTabSz="1018044">
              <a:spcBef>
                <a:spcPts val="668"/>
              </a:spcBef>
              <a:spcAft>
                <a:spcPts val="334"/>
              </a:spcAft>
              <a:buFont typeface="Wingdings" pitchFamily="2" charset="2"/>
              <a:buChar char="§"/>
              <a:defRPr/>
            </a:pPr>
            <a:r>
              <a:rPr lang="en-US" altLang="de-DE" sz="2000" dirty="0" smtClean="0">
                <a:solidFill>
                  <a:schemeClr val="accent2"/>
                </a:solidFill>
                <a:latin typeface="+mj-lt"/>
              </a:rPr>
              <a:t>5: FSM Error</a:t>
            </a:r>
          </a:p>
          <a:p>
            <a:pPr marL="480965" lvl="1" indent="-240484" defTabSz="1018044">
              <a:spcBef>
                <a:spcPts val="668"/>
              </a:spcBef>
              <a:spcAft>
                <a:spcPts val="334"/>
              </a:spcAft>
              <a:buFont typeface="Wingdings" pitchFamily="2" charset="2"/>
              <a:buChar char="§"/>
              <a:defRPr/>
            </a:pPr>
            <a:r>
              <a:rPr lang="en-US" altLang="de-DE" sz="2000" dirty="0" smtClean="0">
                <a:solidFill>
                  <a:schemeClr val="accent2"/>
                </a:solidFill>
                <a:latin typeface="+mj-lt"/>
              </a:rPr>
              <a:t>6: Cease (unspecified fatal error)</a:t>
            </a:r>
          </a:p>
          <a:p>
            <a:pPr marL="480965" lvl="1" indent="-240484" defTabSz="1018044">
              <a:spcBef>
                <a:spcPts val="668"/>
              </a:spcBef>
              <a:spcAft>
                <a:spcPts val="334"/>
              </a:spcAft>
              <a:buFont typeface="Wingdings" pitchFamily="2" charset="2"/>
              <a:buChar char="§"/>
              <a:defRPr/>
            </a:pPr>
            <a:endParaRPr lang="de-DE" altLang="de-DE" sz="2000" dirty="0" err="1" smtClean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Prefix Hijacking</a:t>
            </a:r>
            <a:endParaRPr lang="en-US" dirty="0"/>
          </a:p>
        </p:txBody>
      </p:sp>
      <p:sp>
        <p:nvSpPr>
          <p:cNvPr id="51202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bereits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gezeigt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teilt</a:t>
            </a:r>
            <a:r>
              <a:rPr lang="en-US" altLang="de-DE" dirty="0" smtClean="0"/>
              <a:t> Prefix-Hijacking das Internet in </a:t>
            </a:r>
            <a:r>
              <a:rPr lang="en-US" altLang="de-DE" dirty="0" err="1" smtClean="0"/>
              <a:t>verschiedene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Partitionen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für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jedes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Ursprungs</a:t>
            </a:r>
            <a:r>
              <a:rPr lang="en-US" altLang="de-DE" dirty="0" smtClean="0"/>
              <a:t>-AS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Wieviel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Einfluss</a:t>
            </a:r>
            <a:r>
              <a:rPr lang="en-US" altLang="de-DE" dirty="0" smtClean="0"/>
              <a:t> hat </a:t>
            </a:r>
            <a:r>
              <a:rPr lang="en-US" altLang="de-DE" dirty="0" err="1" smtClean="0"/>
              <a:t>ein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Angreifer</a:t>
            </a:r>
            <a:r>
              <a:rPr lang="en-US" altLang="de-DE" dirty="0" smtClean="0"/>
              <a:t>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8E68D7-0DB8-4C2E-9972-5E604F907EA7}" type="slidenum">
              <a:rPr lang="de-DE" altLang="x-none" smtClean="0"/>
              <a:pPr>
                <a:defRPr/>
              </a:pPr>
              <a:t>70</a:t>
            </a:fld>
            <a:endParaRPr lang="de-DE" altLang="x-none" dirty="0">
              <a:latin typeface="+mn-lt"/>
            </a:endParaRPr>
          </a:p>
        </p:txBody>
      </p:sp>
      <p:graphicFrame>
        <p:nvGraphicFramePr>
          <p:cNvPr id="70662" name="Objekt 3"/>
          <p:cNvGraphicFramePr>
            <a:graphicFrameLocks noChangeAspect="1"/>
          </p:cNvGraphicFramePr>
          <p:nvPr/>
        </p:nvGraphicFramePr>
        <p:xfrm>
          <a:off x="1545929" y="3292816"/>
          <a:ext cx="7207647" cy="29721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5" name="Formula" r:id="rId4" imgW="3173730" imgH="1399540" progId="Equation.Ribbit">
                  <p:embed/>
                </p:oleObj>
              </mc:Choice>
              <mc:Fallback>
                <p:oleObj name="Formula" r:id="rId4" imgW="3173730" imgH="1399540" progId="Equation.Ribbit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5929" y="3292816"/>
                        <a:ext cx="7207647" cy="29721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0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Prefix Hijacking</a:t>
            </a:r>
            <a:endParaRPr lang="en-US" dirty="0"/>
          </a:p>
        </p:txBody>
      </p:sp>
      <p:sp>
        <p:nvSpPr>
          <p:cNvPr id="51202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bereits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gezeigt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teilt</a:t>
            </a:r>
            <a:r>
              <a:rPr lang="en-US" altLang="de-DE" dirty="0" smtClean="0"/>
              <a:t> Prefix-Hijacking das Internet in </a:t>
            </a:r>
            <a:r>
              <a:rPr lang="en-US" altLang="de-DE" dirty="0" err="1" smtClean="0"/>
              <a:t>verschiedene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Partitionen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für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jedes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Ursprungs</a:t>
            </a:r>
            <a:r>
              <a:rPr lang="en-US" altLang="de-DE" dirty="0" smtClean="0"/>
              <a:t>-AS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Wieviel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Einfluss</a:t>
            </a:r>
            <a:r>
              <a:rPr lang="en-US" altLang="de-DE" dirty="0" smtClean="0"/>
              <a:t> hat </a:t>
            </a:r>
            <a:r>
              <a:rPr lang="en-US" altLang="de-DE" dirty="0" err="1" smtClean="0"/>
              <a:t>ein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Angreifer</a:t>
            </a:r>
            <a:r>
              <a:rPr lang="en-US" altLang="de-DE" dirty="0" smtClean="0"/>
              <a:t>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269BE3-007C-4891-A7A3-20D85D4F226C}" type="slidenum">
              <a:rPr lang="de-DE" altLang="x-none" smtClean="0"/>
              <a:pPr>
                <a:defRPr/>
              </a:pPr>
              <a:t>71</a:t>
            </a:fld>
            <a:endParaRPr lang="de-DE" altLang="x-none" dirty="0">
              <a:latin typeface="+mn-lt"/>
            </a:endParaRPr>
          </a:p>
        </p:txBody>
      </p:sp>
      <p:pic>
        <p:nvPicPr>
          <p:cNvPr id="71685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360" y="2567480"/>
            <a:ext cx="9813893" cy="3264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Prefix Hijacking</a:t>
            </a:r>
            <a:endParaRPr lang="en-US" dirty="0"/>
          </a:p>
        </p:txBody>
      </p:sp>
      <p:sp>
        <p:nvSpPr>
          <p:cNvPr id="51202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bereits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gezeigt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teilt</a:t>
            </a:r>
            <a:r>
              <a:rPr lang="en-US" altLang="de-DE" dirty="0" smtClean="0"/>
              <a:t> Prefix-Hijacking das Internet in </a:t>
            </a:r>
            <a:r>
              <a:rPr lang="en-US" altLang="de-DE" dirty="0" err="1" smtClean="0"/>
              <a:t>verschiedene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Partitionen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für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jedes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Ursprungs</a:t>
            </a:r>
            <a:r>
              <a:rPr lang="en-US" altLang="de-DE" dirty="0" smtClean="0"/>
              <a:t>-AS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Wieviel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Einfluss</a:t>
            </a:r>
            <a:r>
              <a:rPr lang="en-US" altLang="de-DE" dirty="0" smtClean="0"/>
              <a:t> hat </a:t>
            </a:r>
            <a:r>
              <a:rPr lang="en-US" altLang="de-DE" dirty="0" err="1" smtClean="0"/>
              <a:t>ein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Angreifer</a:t>
            </a:r>
            <a:r>
              <a:rPr lang="en-US" altLang="de-DE" dirty="0" smtClean="0"/>
              <a:t>?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88BA04-D8D4-4C60-BF73-6394FA2A3BDA}" type="slidenum">
              <a:rPr lang="de-DE" altLang="x-none" smtClean="0"/>
              <a:pPr>
                <a:defRPr/>
              </a:pPr>
              <a:t>72</a:t>
            </a:fld>
            <a:endParaRPr lang="de-DE" altLang="x-none" dirty="0">
              <a:latin typeface="+mn-lt"/>
            </a:endParaRPr>
          </a:p>
        </p:txBody>
      </p:sp>
      <p:pic>
        <p:nvPicPr>
          <p:cNvPr id="72709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360" y="2567480"/>
            <a:ext cx="9813893" cy="3264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2710" name="Objekt 2"/>
          <p:cNvGraphicFramePr>
            <a:graphicFrameLocks noChangeAspect="1"/>
          </p:cNvGraphicFramePr>
          <p:nvPr/>
        </p:nvGraphicFramePr>
        <p:xfrm>
          <a:off x="3670208" y="5515824"/>
          <a:ext cx="2484392" cy="6342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6" name="Formula" r:id="rId4" imgW="1093470" imgH="298450" progId="Equation.Ribbit">
                  <p:embed/>
                </p:oleObj>
              </mc:Choice>
              <mc:Fallback>
                <p:oleObj name="Formula" r:id="rId4" imgW="1093470" imgH="298450" progId="Equation.Ribbit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0208" y="5515824"/>
                        <a:ext cx="2484392" cy="6342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11" name="Objekt 6"/>
          <p:cNvGraphicFramePr>
            <a:graphicFrameLocks noChangeAspect="1"/>
          </p:cNvGraphicFramePr>
          <p:nvPr/>
        </p:nvGraphicFramePr>
        <p:xfrm>
          <a:off x="347382" y="5514125"/>
          <a:ext cx="2342531" cy="6393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7" name="Formula" r:id="rId6" imgW="1031240" imgH="299720" progId="Equation.Ribbit">
                  <p:embed/>
                </p:oleObj>
              </mc:Choice>
              <mc:Fallback>
                <p:oleObj name="Formula" r:id="rId6" imgW="1031240" imgH="299720" progId="Equation.Ribbit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382" y="5514125"/>
                        <a:ext cx="2342531" cy="6393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Prefix Hijacking</a:t>
            </a:r>
            <a:endParaRPr lang="en-US" dirty="0"/>
          </a:p>
        </p:txBody>
      </p:sp>
      <p:sp>
        <p:nvSpPr>
          <p:cNvPr id="51202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bereits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gezeigt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teilt</a:t>
            </a:r>
            <a:r>
              <a:rPr lang="en-US" altLang="de-DE" dirty="0" smtClean="0"/>
              <a:t> Prefix-Hijacking das Internet in </a:t>
            </a:r>
            <a:r>
              <a:rPr lang="en-US" altLang="de-DE" dirty="0" err="1" smtClean="0"/>
              <a:t>verschiedene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Partitionen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für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jedes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Ursprungs</a:t>
            </a:r>
            <a:r>
              <a:rPr lang="en-US" altLang="de-DE" dirty="0" smtClean="0"/>
              <a:t>-AS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Wieviel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Einfluss</a:t>
            </a:r>
            <a:r>
              <a:rPr lang="en-US" altLang="de-DE" dirty="0" smtClean="0"/>
              <a:t> hat </a:t>
            </a:r>
            <a:r>
              <a:rPr lang="en-US" altLang="de-DE" dirty="0" err="1" smtClean="0"/>
              <a:t>ein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Angreifer</a:t>
            </a:r>
            <a:r>
              <a:rPr lang="en-US" altLang="de-DE" dirty="0" smtClean="0"/>
              <a:t>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23E366-68BB-4D66-A478-6C5665E11273}" type="slidenum">
              <a:rPr lang="de-DE" altLang="x-none" smtClean="0"/>
              <a:pPr>
                <a:defRPr/>
              </a:pPr>
              <a:t>73</a:t>
            </a:fld>
            <a:endParaRPr lang="de-DE" altLang="x-none" dirty="0">
              <a:latin typeface="+mn-lt"/>
            </a:endParaRPr>
          </a:p>
        </p:txBody>
      </p:sp>
      <p:pic>
        <p:nvPicPr>
          <p:cNvPr id="73733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360" y="2567480"/>
            <a:ext cx="9813893" cy="3264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3734" name="Objekt 2"/>
          <p:cNvGraphicFramePr>
            <a:graphicFrameLocks noChangeAspect="1"/>
          </p:cNvGraphicFramePr>
          <p:nvPr/>
        </p:nvGraphicFramePr>
        <p:xfrm>
          <a:off x="3670208" y="5515824"/>
          <a:ext cx="2484392" cy="6342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40" name="Formula" r:id="rId4" imgW="1093470" imgH="298450" progId="Equation.Ribbit">
                  <p:embed/>
                </p:oleObj>
              </mc:Choice>
              <mc:Fallback>
                <p:oleObj name="Formula" r:id="rId4" imgW="1093470" imgH="298450" progId="Equation.Ribbit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0208" y="5515824"/>
                        <a:ext cx="2484392" cy="6342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5" name="Objekt 6"/>
          <p:cNvGraphicFramePr>
            <a:graphicFrameLocks noChangeAspect="1"/>
          </p:cNvGraphicFramePr>
          <p:nvPr/>
        </p:nvGraphicFramePr>
        <p:xfrm>
          <a:off x="338290" y="5514125"/>
          <a:ext cx="2362536" cy="6393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41" name="Formula" r:id="rId6" imgW="1041400" imgH="299720" progId="Equation.Ribbit">
                  <p:embed/>
                </p:oleObj>
              </mc:Choice>
              <mc:Fallback>
                <p:oleObj name="Formula" r:id="rId6" imgW="1041400" imgH="299720" progId="Equation.Ribbit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290" y="5514125"/>
                        <a:ext cx="2362536" cy="6393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6" name="Textfeld 7"/>
          <p:cNvSpPr txBox="1">
            <a:spLocks noChangeArrowheads="1"/>
          </p:cNvSpPr>
          <p:nvPr/>
        </p:nvSpPr>
        <p:spPr bwMode="auto">
          <a:xfrm>
            <a:off x="178238" y="6131342"/>
            <a:ext cx="1834249" cy="37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/>
              <a:t>Not in tie-break!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Prefix Hijacking</a:t>
            </a:r>
            <a:endParaRPr lang="en-US" dirty="0"/>
          </a:p>
        </p:txBody>
      </p:sp>
      <p:sp>
        <p:nvSpPr>
          <p:cNvPr id="51202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bereits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gezeigt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teilt</a:t>
            </a:r>
            <a:r>
              <a:rPr lang="en-US" altLang="de-DE" dirty="0" smtClean="0"/>
              <a:t> Prefix-Hijacking das Internet in </a:t>
            </a:r>
            <a:r>
              <a:rPr lang="en-US" altLang="de-DE" dirty="0" err="1" smtClean="0"/>
              <a:t>verschiedene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Partitionen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für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jedes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Ursprungs</a:t>
            </a:r>
            <a:r>
              <a:rPr lang="en-US" altLang="de-DE" dirty="0" smtClean="0"/>
              <a:t>-AS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Wieviel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Einfluss</a:t>
            </a:r>
            <a:r>
              <a:rPr lang="en-US" altLang="de-DE" dirty="0" smtClean="0"/>
              <a:t> hat </a:t>
            </a:r>
            <a:r>
              <a:rPr lang="en-US" altLang="de-DE" dirty="0" err="1" smtClean="0"/>
              <a:t>ein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Angreifer</a:t>
            </a:r>
            <a:r>
              <a:rPr lang="en-US" altLang="de-DE" dirty="0" smtClean="0"/>
              <a:t>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6B258D-D6AC-488A-9959-05B5E2D5AF5A}" type="slidenum">
              <a:rPr lang="de-DE" altLang="x-none" smtClean="0"/>
              <a:pPr>
                <a:defRPr/>
              </a:pPr>
              <a:t>74</a:t>
            </a:fld>
            <a:endParaRPr lang="de-DE" altLang="x-none" dirty="0">
              <a:latin typeface="+mn-lt"/>
            </a:endParaRPr>
          </a:p>
        </p:txBody>
      </p:sp>
      <p:pic>
        <p:nvPicPr>
          <p:cNvPr id="74757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360" y="2567480"/>
            <a:ext cx="9813893" cy="3264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4758" name="Objekt 2"/>
          <p:cNvGraphicFramePr>
            <a:graphicFrameLocks noChangeAspect="1"/>
          </p:cNvGraphicFramePr>
          <p:nvPr/>
        </p:nvGraphicFramePr>
        <p:xfrm>
          <a:off x="3670208" y="5515824"/>
          <a:ext cx="2484392" cy="6342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7" name="Formula" r:id="rId4" imgW="1093470" imgH="298450" progId="Equation.Ribbit">
                  <p:embed/>
                </p:oleObj>
              </mc:Choice>
              <mc:Fallback>
                <p:oleObj name="Formula" r:id="rId4" imgW="1093470" imgH="298450" progId="Equation.Ribbit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0208" y="5515824"/>
                        <a:ext cx="2484392" cy="6342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9" name="Objekt 6"/>
          <p:cNvGraphicFramePr>
            <a:graphicFrameLocks noChangeAspect="1"/>
          </p:cNvGraphicFramePr>
          <p:nvPr/>
        </p:nvGraphicFramePr>
        <p:xfrm>
          <a:off x="338290" y="5514125"/>
          <a:ext cx="2362536" cy="6393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8" name="Formula" r:id="rId6" imgW="1041400" imgH="299720" progId="Equation.Ribbit">
                  <p:embed/>
                </p:oleObj>
              </mc:Choice>
              <mc:Fallback>
                <p:oleObj name="Formula" r:id="rId6" imgW="1041400" imgH="299720" progId="Equation.Ribbit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290" y="5514125"/>
                        <a:ext cx="2362536" cy="6393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60" name="Objekt 8"/>
          <p:cNvGraphicFramePr>
            <a:graphicFrameLocks noChangeAspect="1"/>
          </p:cNvGraphicFramePr>
          <p:nvPr/>
        </p:nvGraphicFramePr>
        <p:xfrm>
          <a:off x="3260997" y="6192550"/>
          <a:ext cx="3077299" cy="564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9" name="Formula" r:id="rId8" imgW="1356360" imgH="266700" progId="Equation.Ribbit">
                  <p:embed/>
                </p:oleObj>
              </mc:Choice>
              <mc:Fallback>
                <p:oleObj name="Formula" r:id="rId8" imgW="1356360" imgH="266700" progId="Equation.Ribbit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0997" y="6192550"/>
                        <a:ext cx="3077299" cy="5645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Prefix Hijacking</a:t>
            </a:r>
            <a:endParaRPr lang="en-US" dirty="0"/>
          </a:p>
        </p:txBody>
      </p:sp>
      <p:sp>
        <p:nvSpPr>
          <p:cNvPr id="51202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de-DE" sz="1900" dirty="0" err="1" smtClean="0"/>
              <a:t>Wie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bereits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gezeigt</a:t>
            </a:r>
            <a:r>
              <a:rPr lang="en-US" altLang="de-DE" sz="1900" dirty="0" smtClean="0"/>
              <a:t>, </a:t>
            </a:r>
            <a:r>
              <a:rPr lang="en-US" altLang="de-DE" sz="1900" dirty="0" err="1" smtClean="0"/>
              <a:t>teilt</a:t>
            </a:r>
            <a:r>
              <a:rPr lang="en-US" altLang="de-DE" sz="1900" dirty="0" smtClean="0"/>
              <a:t> Prefix-Hijacking das Internet in </a:t>
            </a:r>
            <a:r>
              <a:rPr lang="en-US" altLang="de-DE" sz="1900" dirty="0" err="1" smtClean="0"/>
              <a:t>verschiedene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Partitionen</a:t>
            </a:r>
            <a:r>
              <a:rPr lang="en-US" altLang="de-DE" sz="1900" dirty="0" smtClean="0"/>
              <a:t>, </a:t>
            </a:r>
            <a:r>
              <a:rPr lang="en-US" altLang="de-DE" sz="1900" dirty="0" err="1" smtClean="0"/>
              <a:t>eine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für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jedes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Ursprungs</a:t>
            </a:r>
            <a:r>
              <a:rPr lang="en-US" altLang="de-DE" sz="1900" dirty="0" smtClean="0"/>
              <a:t>-AS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sz="1900" dirty="0" err="1" smtClean="0"/>
              <a:t>Wieviel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Einfluss</a:t>
            </a:r>
            <a:r>
              <a:rPr lang="en-US" altLang="de-DE" sz="1900" dirty="0" smtClean="0"/>
              <a:t> hat </a:t>
            </a:r>
            <a:r>
              <a:rPr lang="en-US" altLang="de-DE" sz="1900" dirty="0" err="1" smtClean="0"/>
              <a:t>ein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Angreifer</a:t>
            </a:r>
            <a:r>
              <a:rPr lang="en-US" altLang="de-DE" sz="1900" dirty="0" smtClean="0"/>
              <a:t>?</a:t>
            </a:r>
          </a:p>
          <a:p>
            <a:pPr lvl="1">
              <a:buFont typeface="Wingdings" pitchFamily="2" charset="2"/>
              <a:buChar char="§"/>
              <a:defRPr/>
            </a:pPr>
            <a:endParaRPr lang="en-US" altLang="de-DE" sz="1900" dirty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sz="1900" dirty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sz="1900" dirty="0" smtClean="0"/>
              <a:t>Das </a:t>
            </a:r>
            <a:r>
              <a:rPr lang="en-US" altLang="de-DE" sz="1900" dirty="0" err="1" smtClean="0"/>
              <a:t>ist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lediglich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der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Einfluss</a:t>
            </a:r>
            <a:r>
              <a:rPr lang="en-US" altLang="de-DE" sz="1900" dirty="0" smtClean="0"/>
              <a:t> von AS 680 </a:t>
            </a:r>
            <a:r>
              <a:rPr lang="en-US" altLang="de-DE" sz="1900" dirty="0" err="1" smtClean="0"/>
              <a:t>bezogen</a:t>
            </a:r>
            <a:r>
              <a:rPr lang="en-US" altLang="de-DE" sz="1900" dirty="0" smtClean="0"/>
              <a:t> auf AS 21547 </a:t>
            </a:r>
            <a:r>
              <a:rPr lang="en-US" altLang="de-DE" sz="1900" dirty="0" err="1" smtClean="0"/>
              <a:t>für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Prefixe</a:t>
            </a:r>
            <a:r>
              <a:rPr lang="en-US" altLang="de-DE" sz="1900" dirty="0" smtClean="0"/>
              <a:t>, die </a:t>
            </a:r>
            <a:r>
              <a:rPr lang="en-US" altLang="de-DE" sz="1900" dirty="0" err="1" smtClean="0"/>
              <a:t>auch</a:t>
            </a:r>
            <a:r>
              <a:rPr lang="en-US" altLang="de-DE" sz="1900" dirty="0" smtClean="0"/>
              <a:t> von AS 62543 </a:t>
            </a:r>
            <a:r>
              <a:rPr lang="en-US" altLang="de-DE" sz="1900" dirty="0" err="1" smtClean="0"/>
              <a:t>annonciert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werden</a:t>
            </a:r>
            <a:endParaRPr lang="en-US" altLang="de-DE" sz="1900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sz="1900" dirty="0" err="1" smtClean="0"/>
              <a:t>Wie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lässt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sich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der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Einfluss</a:t>
            </a:r>
            <a:r>
              <a:rPr lang="en-US" altLang="de-DE" sz="1900" dirty="0" smtClean="0"/>
              <a:t> (Impact) </a:t>
            </a:r>
            <a:r>
              <a:rPr lang="en-US" altLang="de-DE" sz="1900" dirty="0" err="1" smtClean="0"/>
              <a:t>generalisieren</a:t>
            </a:r>
            <a:r>
              <a:rPr lang="en-US" altLang="de-DE" sz="1900" dirty="0" smtClean="0"/>
              <a:t>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406C49-601E-4101-97A6-7BAD39D26AB8}" type="slidenum">
              <a:rPr lang="de-DE" altLang="x-none" smtClean="0"/>
              <a:pPr>
                <a:defRPr/>
              </a:pPr>
              <a:t>75</a:t>
            </a:fld>
            <a:endParaRPr lang="de-DE" altLang="x-none" dirty="0">
              <a:latin typeface="+mn-lt"/>
            </a:endParaRPr>
          </a:p>
        </p:txBody>
      </p:sp>
      <p:graphicFrame>
        <p:nvGraphicFramePr>
          <p:cNvPr id="75781" name="Objekt 8"/>
          <p:cNvGraphicFramePr>
            <a:graphicFrameLocks noChangeAspect="1"/>
          </p:cNvGraphicFramePr>
          <p:nvPr/>
        </p:nvGraphicFramePr>
        <p:xfrm>
          <a:off x="3506523" y="3108177"/>
          <a:ext cx="3079119" cy="564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4" name="Formula" r:id="rId3" imgW="1356360" imgH="266700" progId="Equation.Ribbit">
                  <p:embed/>
                </p:oleObj>
              </mc:Choice>
              <mc:Fallback>
                <p:oleObj name="Formula" r:id="rId3" imgW="1356360" imgH="266700" progId="Equation.Ribbit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6523" y="3108177"/>
                        <a:ext cx="3079119" cy="5645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5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1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2" grpId="0" uiExpand="1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Prefix Hijacking</a:t>
            </a:r>
            <a:endParaRPr lang="en-US" dirty="0"/>
          </a:p>
        </p:txBody>
      </p:sp>
      <p:sp>
        <p:nvSpPr>
          <p:cNvPr id="51202" name="Inhaltsplatzhalter 2"/>
          <p:cNvSpPr>
            <a:spLocks noGrp="1"/>
          </p:cNvSpPr>
          <p:nvPr>
            <p:ph idx="1"/>
          </p:nvPr>
        </p:nvSpPr>
        <p:spPr>
          <a:xfrm>
            <a:off x="328713" y="1734918"/>
            <a:ext cx="9820077" cy="4692169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de-DE" sz="1900" dirty="0" err="1" smtClean="0"/>
              <a:t>Wie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bereits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gezeigt</a:t>
            </a:r>
            <a:r>
              <a:rPr lang="en-US" altLang="de-DE" sz="1900" dirty="0" smtClean="0"/>
              <a:t>, </a:t>
            </a:r>
            <a:r>
              <a:rPr lang="en-US" altLang="de-DE" sz="1900" dirty="0" err="1" smtClean="0"/>
              <a:t>teilt</a:t>
            </a:r>
            <a:r>
              <a:rPr lang="en-US" altLang="de-DE" sz="1900" dirty="0" smtClean="0"/>
              <a:t> Prefix-Hijacking das Internet in </a:t>
            </a:r>
            <a:r>
              <a:rPr lang="en-US" altLang="de-DE" sz="1900" dirty="0" err="1" smtClean="0"/>
              <a:t>verschiedene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Partitionen</a:t>
            </a:r>
            <a:r>
              <a:rPr lang="en-US" altLang="de-DE" sz="1900" dirty="0" smtClean="0"/>
              <a:t>, </a:t>
            </a:r>
            <a:r>
              <a:rPr lang="en-US" altLang="de-DE" sz="1900" dirty="0" err="1" smtClean="0"/>
              <a:t>eine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für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jedes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Ursprungs</a:t>
            </a:r>
            <a:r>
              <a:rPr lang="en-US" altLang="de-DE" sz="1900" dirty="0" smtClean="0"/>
              <a:t>-AS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sz="1900" dirty="0" err="1" smtClean="0"/>
              <a:t>Wieviel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Einfluss</a:t>
            </a:r>
            <a:r>
              <a:rPr lang="en-US" altLang="de-DE" sz="1900" dirty="0" smtClean="0"/>
              <a:t> hat </a:t>
            </a:r>
            <a:r>
              <a:rPr lang="en-US" altLang="de-DE" sz="1900" dirty="0" err="1" smtClean="0"/>
              <a:t>ein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Angreifer</a:t>
            </a:r>
            <a:r>
              <a:rPr lang="en-US" altLang="de-DE" sz="1900" dirty="0" smtClean="0"/>
              <a:t>?</a:t>
            </a:r>
          </a:p>
          <a:p>
            <a:pPr lvl="1">
              <a:buFont typeface="Wingdings" pitchFamily="2" charset="2"/>
              <a:buChar char="§"/>
              <a:defRPr/>
            </a:pPr>
            <a:endParaRPr lang="en-US" altLang="de-DE" sz="1900" dirty="0" smtClean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sz="1900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sz="1900" dirty="0" smtClean="0"/>
              <a:t>Das </a:t>
            </a:r>
            <a:r>
              <a:rPr lang="en-US" altLang="de-DE" sz="1900" dirty="0" err="1" smtClean="0"/>
              <a:t>ist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lediglich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der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Einfluss</a:t>
            </a:r>
            <a:r>
              <a:rPr lang="en-US" altLang="de-DE" sz="1900" dirty="0" smtClean="0"/>
              <a:t> von AS 680 </a:t>
            </a:r>
            <a:r>
              <a:rPr lang="en-US" altLang="de-DE" sz="1900" dirty="0" err="1" smtClean="0"/>
              <a:t>bezogen</a:t>
            </a:r>
            <a:r>
              <a:rPr lang="en-US" altLang="de-DE" sz="1900" dirty="0" smtClean="0"/>
              <a:t> auf AS 21547 </a:t>
            </a:r>
            <a:r>
              <a:rPr lang="en-US" altLang="de-DE" sz="1900" dirty="0" err="1" smtClean="0"/>
              <a:t>für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Prefixe</a:t>
            </a:r>
            <a:r>
              <a:rPr lang="en-US" altLang="de-DE" sz="1900" dirty="0" smtClean="0"/>
              <a:t>, die </a:t>
            </a:r>
            <a:r>
              <a:rPr lang="en-US" altLang="de-DE" sz="1900" dirty="0" err="1" smtClean="0"/>
              <a:t>auch</a:t>
            </a:r>
            <a:r>
              <a:rPr lang="en-US" altLang="de-DE" sz="1900" dirty="0" smtClean="0"/>
              <a:t> von AS 62543 </a:t>
            </a:r>
            <a:r>
              <a:rPr lang="en-US" altLang="de-DE" sz="1900" dirty="0" err="1" smtClean="0"/>
              <a:t>annonciert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werden</a:t>
            </a:r>
            <a:endParaRPr lang="en-US" altLang="de-DE" sz="1900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sz="1900" dirty="0" err="1" smtClean="0"/>
              <a:t>Wie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lässt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sich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der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Einfluss</a:t>
            </a:r>
            <a:r>
              <a:rPr lang="en-US" altLang="de-DE" sz="1900" dirty="0" smtClean="0"/>
              <a:t> (Impact) </a:t>
            </a:r>
            <a:r>
              <a:rPr lang="en-US" altLang="de-DE" sz="1900" dirty="0" err="1" smtClean="0"/>
              <a:t>generalisieren</a:t>
            </a:r>
            <a:r>
              <a:rPr lang="en-US" altLang="de-DE" sz="1900" dirty="0" smtClean="0"/>
              <a:t>?</a:t>
            </a:r>
          </a:p>
          <a:p>
            <a:pPr lvl="1">
              <a:buFont typeface="Wingdings" pitchFamily="2" charset="2"/>
              <a:buChar char="§"/>
              <a:defRPr/>
            </a:pPr>
            <a:endParaRPr lang="en-US" altLang="de-DE" sz="1900" dirty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sz="1900" dirty="0" smtClean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sz="1900" dirty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sz="1900" dirty="0" err="1" smtClean="0"/>
              <a:t>Äußere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Summe</a:t>
            </a:r>
            <a:r>
              <a:rPr lang="en-US" altLang="de-DE" sz="1900" dirty="0" smtClean="0"/>
              <a:t> </a:t>
            </a:r>
            <a:r>
              <a:rPr lang="en-US" altLang="de-DE" sz="1900" dirty="0" err="1" smtClean="0"/>
              <a:t>über</a:t>
            </a:r>
            <a:r>
              <a:rPr lang="en-US" altLang="de-DE" sz="1900" dirty="0" smtClean="0"/>
              <a:t> |V| – 1 (True Origins - </a:t>
            </a:r>
            <a:r>
              <a:rPr lang="en-US" altLang="de-DE" sz="1900" dirty="0" err="1" smtClean="0"/>
              <a:t>ohne</a:t>
            </a:r>
            <a:r>
              <a:rPr lang="en-US" altLang="de-DE" sz="1900" dirty="0" smtClean="0"/>
              <a:t> den </a:t>
            </a:r>
            <a:r>
              <a:rPr lang="en-US" altLang="de-DE" sz="1900" dirty="0" err="1" smtClean="0"/>
              <a:t>Angreifer</a:t>
            </a:r>
            <a:r>
              <a:rPr lang="en-US" altLang="de-DE" sz="1900" dirty="0" smtClean="0"/>
              <a:t>).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sz="1900" dirty="0" err="1" smtClean="0"/>
              <a:t>Innere</a:t>
            </a:r>
            <a:r>
              <a:rPr lang="en-US" altLang="de-DE" sz="1900" dirty="0" smtClean="0"/>
              <a:t> Summer </a:t>
            </a:r>
            <a:r>
              <a:rPr lang="en-US" altLang="de-DE" sz="1900" dirty="0" err="1" smtClean="0"/>
              <a:t>über</a:t>
            </a:r>
            <a:r>
              <a:rPr lang="en-US" altLang="de-DE" sz="1900" dirty="0" smtClean="0"/>
              <a:t> |V| – 2 </a:t>
            </a:r>
            <a:r>
              <a:rPr lang="en-US" altLang="de-DE" sz="1900" dirty="0" err="1" smtClean="0"/>
              <a:t>ASes</a:t>
            </a:r>
            <a:r>
              <a:rPr lang="en-US" altLang="de-DE" sz="1900" dirty="0" smtClean="0"/>
              <a:t> (</a:t>
            </a:r>
            <a:r>
              <a:rPr lang="en-US" altLang="de-DE" sz="1900" dirty="0" err="1" smtClean="0"/>
              <a:t>ohne</a:t>
            </a:r>
            <a:r>
              <a:rPr lang="en-US" altLang="de-DE" sz="1900" dirty="0" smtClean="0"/>
              <a:t>  den </a:t>
            </a:r>
            <a:r>
              <a:rPr lang="en-US" altLang="de-DE" sz="1900" dirty="0" err="1" smtClean="0"/>
              <a:t>Anfreifer</a:t>
            </a:r>
            <a:r>
              <a:rPr lang="en-US" altLang="de-DE" sz="1900" dirty="0" smtClean="0"/>
              <a:t> und </a:t>
            </a:r>
            <a:r>
              <a:rPr lang="en-US" altLang="de-DE" sz="1900" dirty="0" err="1" smtClean="0"/>
              <a:t>ohne</a:t>
            </a:r>
            <a:r>
              <a:rPr lang="en-US" altLang="de-DE" sz="1900" dirty="0" smtClean="0"/>
              <a:t> True Origin)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7847D8-2287-4613-89D2-3B85E508D602}" type="slidenum">
              <a:rPr lang="de-DE" altLang="x-none" smtClean="0"/>
              <a:pPr>
                <a:defRPr/>
              </a:pPr>
              <a:t>76</a:t>
            </a:fld>
            <a:endParaRPr lang="de-DE" altLang="x-none" dirty="0">
              <a:latin typeface="+mn-lt"/>
            </a:endParaRPr>
          </a:p>
        </p:txBody>
      </p:sp>
      <p:graphicFrame>
        <p:nvGraphicFramePr>
          <p:cNvPr id="76805" name="Objekt 8"/>
          <p:cNvGraphicFramePr>
            <a:graphicFrameLocks noChangeAspect="1"/>
          </p:cNvGraphicFramePr>
          <p:nvPr/>
        </p:nvGraphicFramePr>
        <p:xfrm>
          <a:off x="3506523" y="3108177"/>
          <a:ext cx="3079119" cy="564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1" name="Formula" r:id="rId3" imgW="1356360" imgH="266700" progId="Equation.Ribbit">
                  <p:embed/>
                </p:oleObj>
              </mc:Choice>
              <mc:Fallback>
                <p:oleObj name="Formula" r:id="rId3" imgW="1356360" imgH="266700" progId="Equation.Ribbit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6523" y="3108177"/>
                        <a:ext cx="3079119" cy="5645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6" name="Objekt 2"/>
          <p:cNvGraphicFramePr>
            <a:graphicFrameLocks noChangeAspect="1"/>
          </p:cNvGraphicFramePr>
          <p:nvPr/>
        </p:nvGraphicFramePr>
        <p:xfrm>
          <a:off x="3042744" y="5040835"/>
          <a:ext cx="3841168" cy="8195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2" name="Formula" r:id="rId5" imgW="1690370" imgH="386080" progId="Equation.Ribbit">
                  <p:embed/>
                </p:oleObj>
              </mc:Choice>
              <mc:Fallback>
                <p:oleObj name="Formula" r:id="rId5" imgW="1690370" imgH="386080" progId="Equation.Ribbit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2744" y="5040835"/>
                        <a:ext cx="3841168" cy="81955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6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2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2" grpId="0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Prefix Hijacking</a:t>
            </a:r>
            <a:endParaRPr lang="en-US" dirty="0"/>
          </a:p>
        </p:txBody>
      </p:sp>
      <p:sp>
        <p:nvSpPr>
          <p:cNvPr id="51202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bereits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gezeigt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teilt</a:t>
            </a:r>
            <a:r>
              <a:rPr lang="en-US" altLang="de-DE" dirty="0" smtClean="0"/>
              <a:t> Prefix-Hijacking das Internet in </a:t>
            </a:r>
            <a:r>
              <a:rPr lang="en-US" altLang="de-DE" dirty="0" err="1" smtClean="0"/>
              <a:t>verschiedene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Partitionen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für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jedes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Ursprungs</a:t>
            </a:r>
            <a:r>
              <a:rPr lang="en-US" altLang="de-DE" dirty="0" smtClean="0"/>
              <a:t>-AS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widerstandsfähig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ist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</a:t>
            </a:r>
            <a:r>
              <a:rPr lang="en-US" altLang="de-DE" dirty="0" smtClean="0"/>
              <a:t> AS (</a:t>
            </a:r>
            <a:r>
              <a:rPr lang="en-US" altLang="de-DE" dirty="0" err="1" smtClean="0"/>
              <a:t>zur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Verteidigung</a:t>
            </a:r>
            <a:r>
              <a:rPr lang="en-US" altLang="de-DE" dirty="0" smtClean="0"/>
              <a:t> des </a:t>
            </a:r>
            <a:r>
              <a:rPr lang="en-US" altLang="de-DE" dirty="0" err="1" smtClean="0"/>
              <a:t>eigenen</a:t>
            </a:r>
            <a:r>
              <a:rPr lang="en-US" altLang="de-DE" dirty="0" smtClean="0"/>
              <a:t> Prefixes)?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80C3CC-BAA8-41C1-B51E-3415056EE919}" type="slidenum">
              <a:rPr lang="de-DE" altLang="x-none" smtClean="0"/>
              <a:pPr>
                <a:defRPr/>
              </a:pPr>
              <a:t>77</a:t>
            </a:fld>
            <a:endParaRPr lang="de-DE" altLang="x-none" dirty="0">
              <a:latin typeface="+mn-lt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2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Prefix Hijacking</a:t>
            </a:r>
            <a:endParaRPr lang="en-US" dirty="0"/>
          </a:p>
        </p:txBody>
      </p:sp>
      <p:sp>
        <p:nvSpPr>
          <p:cNvPr id="51202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bereits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gezeigt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teilt</a:t>
            </a:r>
            <a:r>
              <a:rPr lang="en-US" altLang="de-DE" dirty="0" smtClean="0"/>
              <a:t> Prefix-Hijacking das Internet in </a:t>
            </a:r>
            <a:r>
              <a:rPr lang="en-US" altLang="de-DE" dirty="0" err="1" smtClean="0"/>
              <a:t>verschiedene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Partitionen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eine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für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jedes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Ursprungs</a:t>
            </a:r>
            <a:r>
              <a:rPr lang="en-US" altLang="de-DE" dirty="0" smtClean="0"/>
              <a:t>-AS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widerstandsfähig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ist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</a:t>
            </a:r>
            <a:r>
              <a:rPr lang="en-US" altLang="de-DE" dirty="0" smtClean="0"/>
              <a:t> AS (</a:t>
            </a:r>
            <a:r>
              <a:rPr lang="en-US" altLang="de-DE" dirty="0" err="1" smtClean="0"/>
              <a:t>zur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Verteidigung</a:t>
            </a:r>
            <a:r>
              <a:rPr lang="en-US" altLang="de-DE" dirty="0" smtClean="0"/>
              <a:t> des </a:t>
            </a:r>
            <a:r>
              <a:rPr lang="en-US" altLang="de-DE" dirty="0" err="1" smtClean="0"/>
              <a:t>eigenen</a:t>
            </a:r>
            <a:r>
              <a:rPr lang="en-US" altLang="de-DE" dirty="0" smtClean="0"/>
              <a:t> Prefixes)?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Widerstandsfähigkeit</a:t>
            </a:r>
            <a:r>
              <a:rPr lang="en-US" altLang="de-DE" dirty="0" smtClean="0"/>
              <a:t> (Resilience)</a:t>
            </a:r>
            <a:endParaRPr lang="en-US" altLang="de-DE" dirty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Offensichtlich</a:t>
            </a:r>
            <a:r>
              <a:rPr lang="en-US" altLang="de-DE" dirty="0" smtClean="0"/>
              <a:t>: Die Resilience </a:t>
            </a:r>
            <a:r>
              <a:rPr lang="en-US" altLang="de-DE" dirty="0" err="1" smtClean="0"/>
              <a:t>eines</a:t>
            </a:r>
            <a:r>
              <a:rPr lang="en-US" altLang="de-DE" dirty="0" smtClean="0"/>
              <a:t> AS </a:t>
            </a:r>
            <a:r>
              <a:rPr lang="en-US" altLang="de-DE" dirty="0" err="1" smtClean="0"/>
              <a:t>ist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gleich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dem</a:t>
            </a:r>
            <a:r>
              <a:rPr lang="en-US" altLang="de-DE" dirty="0" smtClean="0"/>
              <a:t> Impact, den das AS </a:t>
            </a:r>
            <a:r>
              <a:rPr lang="en-US" altLang="de-DE" dirty="0" err="1" smtClean="0"/>
              <a:t>als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Angreifer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hätte</a:t>
            </a:r>
            <a:r>
              <a:rPr lang="en-US" altLang="de-DE" dirty="0" smtClean="0"/>
              <a:t>, </a:t>
            </a:r>
            <a:r>
              <a:rPr lang="en-US" altLang="de-DE" dirty="0" err="1" smtClean="0"/>
              <a:t>wenn</a:t>
            </a:r>
            <a:r>
              <a:rPr lang="en-US" altLang="de-DE" dirty="0" smtClean="0"/>
              <a:t> die </a:t>
            </a:r>
            <a:r>
              <a:rPr lang="en-US" altLang="de-DE" dirty="0" err="1" smtClean="0"/>
              <a:t>Rollen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vertauscht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wären</a:t>
            </a:r>
            <a:r>
              <a:rPr lang="en-US" altLang="de-DE" dirty="0" smtClean="0"/>
              <a:t>.</a:t>
            </a:r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8B54DA-3F4C-4BAE-9F21-A3925731A135}" type="slidenum">
              <a:rPr lang="de-DE" altLang="x-none" smtClean="0"/>
              <a:pPr>
                <a:defRPr/>
              </a:pPr>
              <a:t>78</a:t>
            </a:fld>
            <a:endParaRPr lang="de-DE" altLang="x-none" dirty="0">
              <a:latin typeface="+mn-lt"/>
            </a:endParaRPr>
          </a:p>
        </p:txBody>
      </p:sp>
      <p:graphicFrame>
        <p:nvGraphicFramePr>
          <p:cNvPr id="78853" name="Objek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4509401"/>
              </p:ext>
            </p:extLst>
          </p:nvPr>
        </p:nvGraphicFramePr>
        <p:xfrm>
          <a:off x="3857625" y="3627438"/>
          <a:ext cx="3079750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6" name="Formula" r:id="rId3" imgW="1353960" imgH="360720" progId="Equation.Ribbit">
                  <p:embed/>
                </p:oleObj>
              </mc:Choice>
              <mc:Fallback>
                <p:oleObj name="Formula" r:id="rId3" imgW="1353960" imgH="360720" progId="Equation.Ribbit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7625" y="3627438"/>
                        <a:ext cx="3079750" cy="765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8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2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Ende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Vielen</a:t>
            </a:r>
            <a:r>
              <a:rPr lang="en-US" dirty="0" smtClean="0"/>
              <a:t> Dank </a:t>
            </a:r>
            <a:r>
              <a:rPr lang="en-US" dirty="0" err="1" smtClean="0"/>
              <a:t>für</a:t>
            </a:r>
            <a:r>
              <a:rPr lang="en-US" dirty="0" smtClean="0"/>
              <a:t> die </a:t>
            </a:r>
            <a:r>
              <a:rPr lang="en-US" dirty="0" err="1" smtClean="0"/>
              <a:t>Aufmerksamkeit</a:t>
            </a:r>
            <a:r>
              <a:rPr lang="en-US" dirty="0" smtClean="0"/>
              <a:t>!</a:t>
            </a:r>
          </a:p>
          <a:p>
            <a:pPr>
              <a:buNone/>
            </a:pPr>
            <a:r>
              <a:rPr lang="en-US" dirty="0" err="1" smtClean="0"/>
              <a:t>Fragen</a:t>
            </a:r>
            <a:r>
              <a:rPr lang="en-US" dirty="0" smtClean="0"/>
              <a:t>?</a:t>
            </a:r>
          </a:p>
          <a:p>
            <a:pPr>
              <a:buNone/>
            </a:pPr>
            <a:r>
              <a:rPr lang="en-US" dirty="0" err="1" smtClean="0"/>
              <a:t>Nächste</a:t>
            </a:r>
            <a:r>
              <a:rPr lang="en-US" dirty="0" smtClean="0"/>
              <a:t> </a:t>
            </a:r>
            <a:r>
              <a:rPr lang="en-US" dirty="0" err="1" smtClean="0"/>
              <a:t>Vorlesung</a:t>
            </a:r>
            <a:r>
              <a:rPr lang="en-US" dirty="0" smtClean="0"/>
              <a:t>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Montag</a:t>
            </a:r>
            <a:r>
              <a:rPr lang="en-US" dirty="0" smtClean="0"/>
              <a:t>, 22. </a:t>
            </a:r>
            <a:r>
              <a:rPr lang="en-US" dirty="0" err="1" smtClean="0"/>
              <a:t>Juni</a:t>
            </a:r>
            <a:r>
              <a:rPr lang="en-US" dirty="0" smtClean="0"/>
              <a:t> 2020</a:t>
            </a:r>
          </a:p>
          <a:p>
            <a:pPr>
              <a:buNone/>
            </a:pPr>
            <a:r>
              <a:rPr lang="en-US" dirty="0" err="1" smtClean="0"/>
              <a:t>Nächste</a:t>
            </a:r>
            <a:r>
              <a:rPr lang="en-US" dirty="0" smtClean="0"/>
              <a:t> </a:t>
            </a:r>
            <a:r>
              <a:rPr lang="en-US" dirty="0" err="1" smtClean="0"/>
              <a:t>Übung</a:t>
            </a:r>
            <a:r>
              <a:rPr lang="en-US" dirty="0" smtClean="0"/>
              <a:t>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Dienstag</a:t>
            </a:r>
            <a:r>
              <a:rPr lang="en-US" dirty="0" smtClean="0"/>
              <a:t>, 16. </a:t>
            </a:r>
            <a:r>
              <a:rPr lang="en-US" dirty="0" err="1" smtClean="0"/>
              <a:t>Juni</a:t>
            </a:r>
            <a:r>
              <a:rPr lang="en-US" dirty="0" smtClean="0"/>
              <a:t> 2020 – 16 </a:t>
            </a:r>
            <a:r>
              <a:rPr lang="en-US" dirty="0" err="1" smtClean="0"/>
              <a:t>Uhr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Abgabe</a:t>
            </a:r>
            <a:r>
              <a:rPr lang="en-US" dirty="0" smtClean="0"/>
              <a:t> des </a:t>
            </a:r>
            <a:r>
              <a:rPr lang="en-US" dirty="0" err="1" smtClean="0"/>
              <a:t>Übungszettels</a:t>
            </a:r>
            <a:r>
              <a:rPr lang="en-US" dirty="0" smtClean="0"/>
              <a:t> 7 </a:t>
            </a:r>
            <a:r>
              <a:rPr lang="en-US" dirty="0" err="1" smtClean="0"/>
              <a:t>bis</a:t>
            </a:r>
            <a:r>
              <a:rPr lang="en-US" dirty="0" smtClean="0"/>
              <a:t> </a:t>
            </a:r>
            <a:r>
              <a:rPr lang="en-US" dirty="0" err="1" smtClean="0"/>
              <a:t>morgen</a:t>
            </a:r>
            <a:r>
              <a:rPr lang="en-US" dirty="0" smtClean="0"/>
              <a:t> – 16 </a:t>
            </a:r>
            <a:r>
              <a:rPr lang="en-US" dirty="0" err="1" smtClean="0"/>
              <a:t>Uhr</a:t>
            </a:r>
            <a:endParaRPr lang="en-US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31. Mai 2021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79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/>
          <p:cNvSpPr txBox="1">
            <a:spLocks/>
          </p:cNvSpPr>
          <p:nvPr/>
        </p:nvSpPr>
        <p:spPr bwMode="auto">
          <a:xfrm>
            <a:off x="123675" y="4675870"/>
            <a:ext cx="4965146" cy="223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805" tIns="50904" rIns="101805" bIns="50904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■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 charset="0"/>
              <a:buChar char="■"/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 pitchFamily="34" charset="0"/>
              <a:buChar char="►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pitchFamily="2" charset="2"/>
              <a:buChar char="§"/>
              <a:defRPr/>
            </a:pPr>
            <a:r>
              <a:rPr lang="en-US" altLang="de-DE" kern="0" dirty="0" smtClean="0"/>
              <a:t>Path Attributes: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Border Gateway Protocol</a:t>
            </a:r>
            <a:endParaRPr lang="en-US" dirty="0"/>
          </a:p>
        </p:txBody>
      </p:sp>
      <p:sp>
        <p:nvSpPr>
          <p:cNvPr id="14340" name="Inhaltsplatzhalter 2"/>
          <p:cNvSpPr>
            <a:spLocks noGrp="1"/>
          </p:cNvSpPr>
          <p:nvPr>
            <p:ph idx="1"/>
          </p:nvPr>
        </p:nvSpPr>
        <p:spPr>
          <a:xfrm>
            <a:off x="123674" y="1570492"/>
            <a:ext cx="9932112" cy="3470342"/>
          </a:xfrm>
        </p:spPr>
        <p:txBody>
          <a:bodyPr/>
          <a:lstStyle/>
          <a:p>
            <a:pPr>
              <a:buNone/>
            </a:pPr>
            <a:r>
              <a:rPr lang="en-US" altLang="de-DE" dirty="0" smtClean="0"/>
              <a:t>BGP Update Message: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457CBA-63FF-4791-B778-AC9BF14A1EFC}" type="slidenum">
              <a:rPr lang="de-DE" altLang="x-none" smtClean="0"/>
              <a:pPr>
                <a:defRPr/>
              </a:pPr>
              <a:t>8</a:t>
            </a:fld>
            <a:endParaRPr lang="de-DE" altLang="x-none" dirty="0">
              <a:latin typeface="+mn-lt"/>
            </a:endParaRPr>
          </a:p>
        </p:txBody>
      </p:sp>
      <p:sp>
        <p:nvSpPr>
          <p:cNvPr id="11" name="Inhaltsplatzhalter 2"/>
          <p:cNvSpPr txBox="1">
            <a:spLocks/>
          </p:cNvSpPr>
          <p:nvPr/>
        </p:nvSpPr>
        <p:spPr bwMode="auto">
          <a:xfrm>
            <a:off x="5072454" y="4675870"/>
            <a:ext cx="4966964" cy="223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805" tIns="50904" rIns="101805" bIns="50904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■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 charset="0"/>
              <a:buChar char="■"/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 pitchFamily="34" charset="0"/>
              <a:buChar char="►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pitchFamily="2" charset="2"/>
              <a:buChar char="§"/>
              <a:defRPr/>
            </a:pPr>
            <a:r>
              <a:rPr lang="en-US" altLang="de-DE" kern="0" dirty="0" smtClean="0"/>
              <a:t>NLRI:</a:t>
            </a:r>
          </a:p>
        </p:txBody>
      </p:sp>
      <p:pic>
        <p:nvPicPr>
          <p:cNvPr id="12288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45949" y="1944489"/>
            <a:ext cx="6984776" cy="2567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9446" y="5273002"/>
            <a:ext cx="4320480" cy="1250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88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25457" y="5335670"/>
            <a:ext cx="3632982" cy="1145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2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2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2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4340" grpId="0" build="p"/>
      <p:bldP spid="1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RoutingAnomalien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Border Gateway Protocol</a:t>
            </a:r>
            <a:endParaRPr lang="en-US" dirty="0"/>
          </a:p>
        </p:txBody>
      </p:sp>
      <p:sp>
        <p:nvSpPr>
          <p:cNvPr id="573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en-US" altLang="de-DE" dirty="0" err="1" smtClean="0"/>
              <a:t>Routen-Verarbeitung</a:t>
            </a:r>
            <a:endParaRPr lang="en-US" altLang="de-DE" dirty="0" smtClean="0"/>
          </a:p>
          <a:p>
            <a:pPr lvl="1">
              <a:buFont typeface="Wingdings" pitchFamily="2" charset="2"/>
              <a:buChar char="§"/>
              <a:defRPr/>
            </a:pPr>
            <a:endParaRPr lang="en-US" alt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92EE0E-7E6A-4669-9FBF-65BE62BEACBE}" type="slidenum">
              <a:rPr lang="de-DE" altLang="x-none" smtClean="0"/>
              <a:pPr>
                <a:defRPr/>
              </a:pPr>
              <a:t>9</a:t>
            </a:fld>
            <a:endParaRPr lang="de-DE" altLang="x-none" dirty="0">
              <a:latin typeface="+mn-lt"/>
            </a:endParaRPr>
          </a:p>
        </p:txBody>
      </p:sp>
      <p:sp>
        <p:nvSpPr>
          <p:cNvPr id="15365" name="Textfeld 2"/>
          <p:cNvSpPr txBox="1">
            <a:spLocks noChangeArrowheads="1"/>
          </p:cNvSpPr>
          <p:nvPr/>
        </p:nvSpPr>
        <p:spPr bwMode="auto">
          <a:xfrm>
            <a:off x="123676" y="6317787"/>
            <a:ext cx="5716722" cy="595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05" tIns="50904" rIns="101805" bIns="50904">
            <a:spAutoFit/>
          </a:bodyPr>
          <a:lstStyle/>
          <a:p>
            <a:r>
              <a:rPr lang="de-DE" altLang="de-DE" sz="1400" dirty="0" smtClean="0"/>
              <a:t>Aus </a:t>
            </a:r>
            <a:r>
              <a:rPr lang="en-US" altLang="de-DE" sz="1400" dirty="0"/>
              <a:t>Computer Networking : Principles, Protocols and Practice 2</a:t>
            </a:r>
            <a:r>
              <a:rPr lang="en-US" altLang="de-DE" sz="1400" baseline="30000" dirty="0"/>
              <a:t>nd</a:t>
            </a:r>
            <a:r>
              <a:rPr lang="en-US" altLang="de-DE" sz="1400" dirty="0"/>
              <a:t> Ed.</a:t>
            </a:r>
          </a:p>
          <a:p>
            <a:endParaRPr lang="de-DE" altLang="de-DE" dirty="0"/>
          </a:p>
        </p:txBody>
      </p:sp>
      <p:pic>
        <p:nvPicPr>
          <p:cNvPr id="12083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6568" y="2448545"/>
            <a:ext cx="9535793" cy="320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31. Mai 2021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des-official">
  <a:themeElements>
    <a:clrScheme name="Uni-Bonn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909085"/>
      </a:accent1>
      <a:accent2>
        <a:srgbClr val="07529A"/>
      </a:accent2>
      <a:accent3>
        <a:srgbClr val="EAB90C"/>
      </a:accent3>
      <a:accent4>
        <a:srgbClr val="D8D8C8"/>
      </a:accent4>
      <a:accent5>
        <a:srgbClr val="053D73"/>
      </a:accent5>
      <a:accent6>
        <a:srgbClr val="F8DE83"/>
      </a:accent6>
      <a:hlink>
        <a:srgbClr val="79BAF8"/>
      </a:hlink>
      <a:folHlink>
        <a:srgbClr val="6C6C62"/>
      </a:folHlink>
    </a:clrScheme>
    <a:fontScheme name="Uni-Bonn">
      <a:majorFont>
        <a:latin typeface="Exo 2"/>
        <a:ea typeface=""/>
        <a:cs typeface="Calibri"/>
      </a:majorFont>
      <a:minorFont>
        <a:latin typeface="Calibri"/>
        <a:ea typeface=""/>
        <a:cs typeface="Calibri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 sz="1400" dirty="0" err="1" smtClean="0">
            <a:solidFill>
              <a:schemeClr val="accent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16000" indent="-216000">
          <a:spcAft>
            <a:spcPts val="420"/>
          </a:spcAft>
          <a:buFont typeface="Calibri" panose="020F0502020204030204" pitchFamily="34" charset="0"/>
          <a:buChar char="−"/>
          <a:defRPr sz="1400" dirty="0" err="1" smtClean="0">
            <a:solidFill>
              <a:schemeClr val="accent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Netzwerksicherheit - Kapitel 4 - TLS</Template>
  <TotalTime>0</TotalTime>
  <Words>3974</Words>
  <Application>Microsoft Office PowerPoint</Application>
  <PresentationFormat>Benutzerdefiniert</PresentationFormat>
  <Paragraphs>785</Paragraphs>
  <Slides>79</Slides>
  <Notes>20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79</vt:i4>
      </vt:variant>
    </vt:vector>
  </HeadingPairs>
  <TitlesOfParts>
    <vt:vector size="81" baseType="lpstr">
      <vt:lpstr>slides-official</vt:lpstr>
      <vt:lpstr>Formula</vt:lpstr>
      <vt:lpstr>Vorlesung Netzwerksicherheit</vt:lpstr>
      <vt:lpstr>Internet Routing (anomalieerkennung)</vt:lpstr>
      <vt:lpstr>Inhalte</vt:lpstr>
      <vt:lpstr>RoutingAnomalien – Border Gateway Protocol</vt:lpstr>
      <vt:lpstr>RoutingAnomalien – Border Gateway Protocol</vt:lpstr>
      <vt:lpstr>RoutingAnomalien –  Border Gateway Protocol</vt:lpstr>
      <vt:lpstr>RoutingAnomalien – Border Gateway Protocol</vt:lpstr>
      <vt:lpstr>RoutingAnomalien – Border Gateway Protocol</vt:lpstr>
      <vt:lpstr>RoutingAnomalien – Border Gateway Protocol</vt:lpstr>
      <vt:lpstr>RoutingAnomalien – Border Gateway Protocol</vt:lpstr>
      <vt:lpstr>Inhalte</vt:lpstr>
      <vt:lpstr>RoutingAnomalien</vt:lpstr>
      <vt:lpstr>RoutingAnomalien – Angriffsvektoren &amp; AngreiferModel</vt:lpstr>
      <vt:lpstr>RoutingAnomalien – Angriffsvektoren &amp; AngreiferModel</vt:lpstr>
      <vt:lpstr>RoutingAnomalien – Angreifermodell (II)</vt:lpstr>
      <vt:lpstr>RoutingAnomalien – AngreiferModel (II)</vt:lpstr>
      <vt:lpstr>RoutingAnomalien – AngreiferModel (II)</vt:lpstr>
      <vt:lpstr>RoutingAnomalien – AngreiferModel (II)</vt:lpstr>
      <vt:lpstr>Routing Anomalies – Angriffsvektoren (II) – RPKI</vt:lpstr>
      <vt:lpstr>Routing Anomalies – Attack Vectors (II) – RPKI</vt:lpstr>
      <vt:lpstr>Routing Anomalies – Attack Vectors (II) – RPKI</vt:lpstr>
      <vt:lpstr>Inhalte</vt:lpstr>
      <vt:lpstr>RoutingAnomalien – Topology-Disorder</vt:lpstr>
      <vt:lpstr>RoutingAnomalien – Topology-Disorder</vt:lpstr>
      <vt:lpstr>RoutingAnomalien – Topology-Disorder</vt:lpstr>
      <vt:lpstr>RoutingAnomalien – Topology-Disorder</vt:lpstr>
      <vt:lpstr>RoutingAnomalien – Topology-Disorder</vt:lpstr>
      <vt:lpstr>RoutingAnomalien – Topology-Disorder - Exkurs</vt:lpstr>
      <vt:lpstr>RoutingAnomalien – Topology-Disorder - Exkurs</vt:lpstr>
      <vt:lpstr>RoutingAnomalien – Topology-Disorder - Exkurs</vt:lpstr>
      <vt:lpstr>Routing Anomalies – Topology Disorder - Exkurs</vt:lpstr>
      <vt:lpstr>RoutingAnomalien – Topology Disorder - Exkurs</vt:lpstr>
      <vt:lpstr>RoutingAnomalien – Topology Disorder - Exkurs</vt:lpstr>
      <vt:lpstr>RoutingAnomalien – Topology Disorder - Exkurs</vt:lpstr>
      <vt:lpstr>Routing Anomalies – Topology Disorder</vt:lpstr>
      <vt:lpstr>RoutingAnomalien – Topology-Disorder</vt:lpstr>
      <vt:lpstr>RoutingAnomalien – Topology-Disorder</vt:lpstr>
      <vt:lpstr>Inhalte</vt:lpstr>
      <vt:lpstr>Internetrouting</vt:lpstr>
      <vt:lpstr>RoutingAnomalien – Prefix Hijacking</vt:lpstr>
      <vt:lpstr>RoutingAnomalien – Prefix Hijacking</vt:lpstr>
      <vt:lpstr>RoutingAnomalien – Prefix Hijacking</vt:lpstr>
      <vt:lpstr>Prefix-Hijacking</vt:lpstr>
      <vt:lpstr>Routing Anomalies – Prefix Hijacking</vt:lpstr>
      <vt:lpstr>Routing Anomalies – Prefix Hijacking</vt:lpstr>
      <vt:lpstr>Routing Anomalies – Prefix Hijacking</vt:lpstr>
      <vt:lpstr>Routing Anomalies – Prefix Hijacking</vt:lpstr>
      <vt:lpstr>Routing Anomalies – Prefix Hijacking</vt:lpstr>
      <vt:lpstr>Routing Anomalies – Prefix Hijacking</vt:lpstr>
      <vt:lpstr>Routing Anomalies – Prefix Hijacking</vt:lpstr>
      <vt:lpstr>Routing Anomalies – Prefix Hijacking</vt:lpstr>
      <vt:lpstr>RoutingAnomalien – Prefix Hijacking</vt:lpstr>
      <vt:lpstr>RoutingAnomalien – Prefix Hijacking</vt:lpstr>
      <vt:lpstr>Routing Anomalies – Prefix Hijacking</vt:lpstr>
      <vt:lpstr>Inhalte</vt:lpstr>
      <vt:lpstr>RoutingAnomalien – AnomalieErkennung</vt:lpstr>
      <vt:lpstr>RoutingAnomalien – AnomalieErkennung</vt:lpstr>
      <vt:lpstr>RoutingAnomalien – Anomalieerkennung</vt:lpstr>
      <vt:lpstr>Routing Anomalies – Routing Anomaly Detection</vt:lpstr>
      <vt:lpstr>RoutingAnomalien – Anomalieerkennung</vt:lpstr>
      <vt:lpstr>Routing Anomalies – Routing Anomaly Detection</vt:lpstr>
      <vt:lpstr>RoutingAnomalien – Anomalieerkennung</vt:lpstr>
      <vt:lpstr>RoutingAnomalien – Anomalieerkennung</vt:lpstr>
      <vt:lpstr>RoutingAnomalien – Anomalieerkennung</vt:lpstr>
      <vt:lpstr>RoutingAnomalien – Anomalieerkennung</vt:lpstr>
      <vt:lpstr>RoutingAnomalien – Anomalieerkennung</vt:lpstr>
      <vt:lpstr>RoutingAnomalien – Prefix-Hijacking</vt:lpstr>
      <vt:lpstr>RoutingAnomalien – Prefix Hijacking</vt:lpstr>
      <vt:lpstr>RoutingAnomalien – Prefix Hijacking</vt:lpstr>
      <vt:lpstr>RoutingAnomalien – Prefix Hijacking</vt:lpstr>
      <vt:lpstr>RoutingAnomalien – Prefix Hijacking</vt:lpstr>
      <vt:lpstr>RoutingAnomalien – Prefix Hijacking</vt:lpstr>
      <vt:lpstr>RoutingAnomalien – Prefix Hijacking</vt:lpstr>
      <vt:lpstr>RoutingAnomalien – Prefix Hijacking</vt:lpstr>
      <vt:lpstr>RoutingAnomalien – Prefix Hijacking</vt:lpstr>
      <vt:lpstr>RoutingAnomalien – Prefix Hijacking</vt:lpstr>
      <vt:lpstr>RoutingAnomalien – Prefix Hijacking</vt:lpstr>
      <vt:lpstr>RoutingAnomalien – Prefix Hijacking</vt:lpstr>
      <vt:lpstr>Ende</vt:lpstr>
    </vt:vector>
  </TitlesOfParts>
  <Company>HRZ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Traditionell  modern</dc:title>
  <dc:creator>Vohwinkel</dc:creator>
  <cp:lastModifiedBy>Matthias Wübbeling</cp:lastModifiedBy>
  <cp:revision>733</cp:revision>
  <cp:lastPrinted>2015-04-22T15:43:08Z</cp:lastPrinted>
  <dcterms:created xsi:type="dcterms:W3CDTF">2004-10-07T07:33:45Z</dcterms:created>
  <dcterms:modified xsi:type="dcterms:W3CDTF">2021-05-31T11:28:24Z</dcterms:modified>
</cp:coreProperties>
</file>